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37"/>
  </p:notesMasterIdLst>
  <p:sldIdLst>
    <p:sldId id="406" r:id="rId2"/>
    <p:sldId id="969" r:id="rId3"/>
    <p:sldId id="971" r:id="rId4"/>
    <p:sldId id="970" r:id="rId5"/>
    <p:sldId id="413" r:id="rId6"/>
    <p:sldId id="977" r:id="rId7"/>
    <p:sldId id="948" r:id="rId8"/>
    <p:sldId id="975" r:id="rId9"/>
    <p:sldId id="976" r:id="rId10"/>
    <p:sldId id="978" r:id="rId11"/>
    <p:sldId id="347" r:id="rId12"/>
    <p:sldId id="423" r:id="rId13"/>
    <p:sldId id="424" r:id="rId14"/>
    <p:sldId id="417" r:id="rId15"/>
    <p:sldId id="418" r:id="rId16"/>
    <p:sldId id="349" r:id="rId17"/>
    <p:sldId id="348" r:id="rId18"/>
    <p:sldId id="352" r:id="rId19"/>
    <p:sldId id="354" r:id="rId20"/>
    <p:sldId id="355" r:id="rId21"/>
    <p:sldId id="356" r:id="rId22"/>
    <p:sldId id="353" r:id="rId23"/>
    <p:sldId id="360" r:id="rId24"/>
    <p:sldId id="410" r:id="rId25"/>
    <p:sldId id="411" r:id="rId26"/>
    <p:sldId id="357" r:id="rId27"/>
    <p:sldId id="358" r:id="rId28"/>
    <p:sldId id="359" r:id="rId29"/>
    <p:sldId id="396" r:id="rId30"/>
    <p:sldId id="412" r:id="rId31"/>
    <p:sldId id="386" r:id="rId32"/>
    <p:sldId id="415" r:id="rId33"/>
    <p:sldId id="972" r:id="rId34"/>
    <p:sldId id="414" r:id="rId35"/>
    <p:sldId id="408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951"/>
    <p:restoredTop sz="94798"/>
  </p:normalViewPr>
  <p:slideViewPr>
    <p:cSldViewPr snapToGrid="0" snapToObjects="1">
      <p:cViewPr varScale="1">
        <p:scale>
          <a:sx n="105" d="100"/>
          <a:sy n="105" d="100"/>
        </p:scale>
        <p:origin x="148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5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31.png"/><Relationship Id="rId7" Type="http://schemas.openxmlformats.org/officeDocument/2006/relationships/image" Target="../media/image57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NaluCFD/Nalu/blob/master/src/ScalarMassBDF2NodeSuppAlg.C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NaluCFD/Nalu/blob/master/src/user_functions/VariableDensityMixFracSrcNodeSuppAlg.C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AssembleScalarEdgeSolverAlgorithm.C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ithub.com/NaluCFD/Nalu/blob/master/src/AssembleScalarEdgeDiffSolverAlgorithm.C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&#225;rm&#225;n_vortex_street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6.emf"/><Relationship Id="rId7" Type="http://schemas.openxmlformats.org/officeDocument/2006/relationships/image" Target="../media/image372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3.png"/><Relationship Id="rId4" Type="http://schemas.openxmlformats.org/officeDocument/2006/relationships/image" Target="../media/image3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1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1.png"/><Relationship Id="rId5" Type="http://schemas.openxmlformats.org/officeDocument/2006/relationships/image" Target="../media/image482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1.png"/><Relationship Id="rId5" Type="http://schemas.openxmlformats.org/officeDocument/2006/relationships/image" Target="../media/image51.png"/><Relationship Id="rId4" Type="http://schemas.openxmlformats.org/officeDocument/2006/relationships/image" Target="../media/image5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EBVC</a:t>
            </a:r>
          </a:p>
        </p:txBody>
      </p:sp>
    </p:spTree>
    <p:extLst>
      <p:ext uri="{BB962C8B-B14F-4D97-AF65-F5344CB8AC3E}">
        <p14:creationId xmlns:p14="http://schemas.microsoft.com/office/powerpoint/2010/main" val="22664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FDE1-4AB4-BA4D-BBD4-EE5116C2E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 Collect all of the </a:t>
            </a:r>
            <a:r>
              <a:rPr lang="en-US" dirty="0" err="1"/>
              <a:t>lhs</a:t>
            </a:r>
            <a:r>
              <a:rPr lang="en-US" dirty="0"/>
              <a:t> entries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42BFB-C2E9-3346-949C-590A1B4F9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CF40CF-5BAC-F04C-9C59-32D200CCAFC4}"/>
              </a:ext>
            </a:extLst>
          </p:cNvPr>
          <p:cNvSpPr txBox="1"/>
          <p:nvPr/>
        </p:nvSpPr>
        <p:spPr>
          <a:xfrm>
            <a:off x="3652517" y="4662193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 for BCs: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6A8627-4BFB-6242-96EB-23C29536366D}"/>
              </a:ext>
            </a:extLst>
          </p:cNvPr>
          <p:cNvSpPr txBox="1"/>
          <p:nvPr/>
        </p:nvSpPr>
        <p:spPr>
          <a:xfrm>
            <a:off x="6866581" y="415524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 for BCs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2A373D-7386-E845-8693-D82C7217B6A7}"/>
                  </a:ext>
                </a:extLst>
              </p:cNvPr>
              <p:cNvSpPr txBox="1"/>
              <p:nvPr/>
            </p:nvSpPr>
            <p:spPr>
              <a:xfrm>
                <a:off x="552956" y="1564489"/>
                <a:ext cx="1739322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2A373D-7386-E845-8693-D82C7217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1564489"/>
                <a:ext cx="1739322" cy="522707"/>
              </a:xfrm>
              <a:prstGeom prst="rect">
                <a:avLst/>
              </a:prstGeom>
              <a:blipFill>
                <a:blip r:embed="rId2"/>
                <a:stretch>
                  <a:fillRect l="-2174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F324EC-54CF-A248-9965-12E2F79535AD}"/>
                  </a:ext>
                </a:extLst>
              </p:cNvPr>
              <p:cNvSpPr txBox="1"/>
              <p:nvPr/>
            </p:nvSpPr>
            <p:spPr>
              <a:xfrm>
                <a:off x="552956" y="2428075"/>
                <a:ext cx="1734001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F324EC-54CF-A248-9965-12E2F7953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2428075"/>
                <a:ext cx="1734001" cy="522707"/>
              </a:xfrm>
              <a:prstGeom prst="rect">
                <a:avLst/>
              </a:prstGeom>
              <a:blipFill>
                <a:blip r:embed="rId3"/>
                <a:stretch>
                  <a:fillRect l="-2190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CCF5D4-9295-074C-A706-C6468CE54CEB}"/>
                  </a:ext>
                </a:extLst>
              </p:cNvPr>
              <p:cNvSpPr txBox="1"/>
              <p:nvPr/>
            </p:nvSpPr>
            <p:spPr>
              <a:xfrm>
                <a:off x="552956" y="3291661"/>
                <a:ext cx="1802353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CCF5D4-9295-074C-A706-C6468CE54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3291661"/>
                <a:ext cx="1802353" cy="522707"/>
              </a:xfrm>
              <a:prstGeom prst="rect">
                <a:avLst/>
              </a:prstGeom>
              <a:blipFill>
                <a:blip r:embed="rId4"/>
                <a:stretch>
                  <a:fillRect l="-699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E0981C-1C39-5847-B023-1BBD1A511494}"/>
                  </a:ext>
                </a:extLst>
              </p:cNvPr>
              <p:cNvSpPr txBox="1"/>
              <p:nvPr/>
            </p:nvSpPr>
            <p:spPr>
              <a:xfrm>
                <a:off x="552956" y="4155247"/>
                <a:ext cx="1797030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E0981C-1C39-5847-B023-1BBD1A511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4155247"/>
                <a:ext cx="1797030" cy="522707"/>
              </a:xfrm>
              <a:prstGeom prst="rect">
                <a:avLst/>
              </a:prstGeom>
              <a:blipFill>
                <a:blip r:embed="rId5"/>
                <a:stretch>
                  <a:fillRect l="-704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D1FF1-1C34-C54F-8525-944D94568761}"/>
                  </a:ext>
                </a:extLst>
              </p:cNvPr>
              <p:cNvSpPr txBox="1"/>
              <p:nvPr/>
            </p:nvSpPr>
            <p:spPr>
              <a:xfrm>
                <a:off x="552956" y="5018833"/>
                <a:ext cx="1802353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D1FF1-1C34-C54F-8525-944D94568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5018833"/>
                <a:ext cx="1802353" cy="522707"/>
              </a:xfrm>
              <a:prstGeom prst="rect">
                <a:avLst/>
              </a:prstGeom>
              <a:blipFill>
                <a:blip r:embed="rId6"/>
                <a:stretch>
                  <a:fillRect l="-699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F951B4-4F0E-4F4A-874B-F887149F7BD1}"/>
                  </a:ext>
                </a:extLst>
              </p:cNvPr>
              <p:cNvSpPr txBox="1"/>
              <p:nvPr/>
            </p:nvSpPr>
            <p:spPr>
              <a:xfrm>
                <a:off x="552956" y="5882420"/>
                <a:ext cx="1797030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F951B4-4F0E-4F4A-874B-F887149F7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5882420"/>
                <a:ext cx="1797030" cy="522707"/>
              </a:xfrm>
              <a:prstGeom prst="rect">
                <a:avLst/>
              </a:prstGeom>
              <a:blipFill>
                <a:blip r:embed="rId7"/>
                <a:stretch>
                  <a:fillRect l="-704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FC82A7EF-C605-7C49-B866-9AFAA34937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1670" y="1032033"/>
            <a:ext cx="4243232" cy="47371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6A98C54-975B-4545-8544-22B2DA39B8A6}"/>
              </a:ext>
            </a:extLst>
          </p:cNvPr>
          <p:cNvSpPr txBox="1"/>
          <p:nvPr/>
        </p:nvSpPr>
        <p:spPr>
          <a:xfrm>
            <a:off x="6866581" y="2922329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assembled </a:t>
            </a:r>
          </a:p>
          <a:p>
            <a:r>
              <a:rPr lang="en-US" dirty="0"/>
              <a:t>system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6693E69-4472-6846-88CF-4DDDF89BC3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837" y="4416600"/>
            <a:ext cx="1739900" cy="2413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661B395-40C4-B54C-8F10-26B88F5247C6}"/>
              </a:ext>
            </a:extLst>
          </p:cNvPr>
          <p:cNvSpPr txBox="1"/>
          <p:nvPr/>
        </p:nvSpPr>
        <p:spPr>
          <a:xfrm>
            <a:off x="6866581" y="1158844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assembled </a:t>
            </a:r>
          </a:p>
          <a:p>
            <a:r>
              <a:rPr lang="en-US" dirty="0"/>
              <a:t>matrix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CC1FD6-0ED8-2040-97D2-A3109879A7F3}"/>
              </a:ext>
            </a:extLst>
          </p:cNvPr>
          <p:cNvSpPr txBox="1"/>
          <p:nvPr/>
        </p:nvSpPr>
        <p:spPr>
          <a:xfrm>
            <a:off x="1616136" y="6482109"/>
            <a:ext cx="742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is exact….. Linear basis exactly captures a quadratic solution</a:t>
            </a:r>
          </a:p>
        </p:txBody>
      </p:sp>
    </p:spTree>
    <p:extLst>
      <p:ext uri="{BB962C8B-B14F-4D97-AF65-F5344CB8AC3E}">
        <p14:creationId xmlns:p14="http://schemas.microsoft.com/office/powerpoint/2010/main" val="319200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Transport; Heaviside Test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Recall, the CVFEM and EBVC test function meets our requirement in that it is differentiable once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This definition also allows us to view such methods as Petrov-</a:t>
            </a:r>
            <a:r>
              <a:rPr lang="en-US" dirty="0" err="1">
                <a:latin typeface="+mj-lt"/>
              </a:rPr>
              <a:t>Galerkin</a:t>
            </a:r>
            <a:r>
              <a:rPr lang="en-US" dirty="0">
                <a:latin typeface="+mj-lt"/>
              </a:rPr>
              <a:t> schemes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1916744"/>
            <a:ext cx="61468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2759F3-8C7E-DA4C-BF9A-44191D96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0" b="10309"/>
          <a:stretch/>
        </p:blipFill>
        <p:spPr>
          <a:xfrm>
            <a:off x="1428787" y="3541216"/>
            <a:ext cx="5918200" cy="869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7C8E2C-2B5F-6945-9F22-523027FF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28" y="4645953"/>
            <a:ext cx="3517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5DE21B-9766-6F4A-B8F2-B0E53D95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13" y="2958721"/>
            <a:ext cx="7239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158858"/>
              </p:ext>
            </p:extLst>
          </p:nvPr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501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934707"/>
              </p:ext>
            </p:extLst>
          </p:nvPr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</a:t>
            </a:r>
          </a:p>
        </p:txBody>
      </p:sp>
    </p:spTree>
    <p:extLst>
      <p:ext uri="{BB962C8B-B14F-4D97-AF65-F5344CB8AC3E}">
        <p14:creationId xmlns:p14="http://schemas.microsoft.com/office/powerpoint/2010/main" val="249359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fraction; shown below in “residual form”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EC2F7D0C-65F3-3C4F-A879-DBE10EBEF4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16" name="Object 3">
                        <a:extLst>
                          <a:ext uri="{FF2B5EF4-FFF2-40B4-BE49-F238E27FC236}">
                            <a16:creationId xmlns:a16="http://schemas.microsoft.com/office/drawing/2014/main" id="{E06B36E4-82D5-144E-8909-5F8E0DA128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70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 ~ </a:t>
            </a:r>
            <a:r>
              <a:rPr lang="en-US" dirty="0" err="1"/>
              <a:t>M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017CC0-FB00-8449-BBA4-94DF1CAEC65D}"/>
              </a:ext>
            </a:extLst>
          </p:cNvPr>
          <p:cNvGrpSpPr/>
          <p:nvPr/>
        </p:nvGrpSpPr>
        <p:grpSpPr>
          <a:xfrm>
            <a:off x="2992255" y="2566018"/>
            <a:ext cx="2571532" cy="584775"/>
            <a:chOff x="3003146" y="2598676"/>
            <a:chExt cx="2571532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E369D4-E85D-3243-8537-913D99915657}"/>
                </a:ext>
              </a:extLst>
            </p:cNvPr>
            <p:cNvSpPr txBox="1"/>
            <p:nvPr/>
          </p:nvSpPr>
          <p:spPr>
            <a:xfrm>
              <a:off x="3003146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58147F-B51E-A742-85E6-4F85D2F1AA35}"/>
                </a:ext>
              </a:extLst>
            </p:cNvPr>
            <p:cNvSpPr txBox="1"/>
            <p:nvPr/>
          </p:nvSpPr>
          <p:spPr>
            <a:xfrm>
              <a:off x="3722358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4BF84D-936F-374F-8D3A-842965D567B3}"/>
                </a:ext>
              </a:extLst>
            </p:cNvPr>
            <p:cNvSpPr txBox="1"/>
            <p:nvPr/>
          </p:nvSpPr>
          <p:spPr>
            <a:xfrm>
              <a:off x="4441570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F6E87-9ABB-4C48-B6F8-DDEE51D343FF}"/>
                </a:ext>
              </a:extLst>
            </p:cNvPr>
            <p:cNvSpPr txBox="1"/>
            <p:nvPr/>
          </p:nvSpPr>
          <p:spPr>
            <a:xfrm>
              <a:off x="5160782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D846E-0978-4A4E-B37B-9B4F5ED8EBED}"/>
              </a:ext>
            </a:extLst>
          </p:cNvPr>
          <p:cNvGrpSpPr/>
          <p:nvPr/>
        </p:nvGrpSpPr>
        <p:grpSpPr>
          <a:xfrm>
            <a:off x="2992255" y="3110300"/>
            <a:ext cx="2571532" cy="584775"/>
            <a:chOff x="2992259" y="3142958"/>
            <a:chExt cx="2571532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5215DE-CCC1-7E4D-862F-FECC96978F07}"/>
                </a:ext>
              </a:extLst>
            </p:cNvPr>
            <p:cNvSpPr txBox="1"/>
            <p:nvPr/>
          </p:nvSpPr>
          <p:spPr>
            <a:xfrm>
              <a:off x="2992259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96FA38-1320-2A4E-BDB5-D9B83E3F51B5}"/>
                </a:ext>
              </a:extLst>
            </p:cNvPr>
            <p:cNvSpPr txBox="1"/>
            <p:nvPr/>
          </p:nvSpPr>
          <p:spPr>
            <a:xfrm>
              <a:off x="3711471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C0449A-3704-A742-921C-5A1DA7573ED1}"/>
                </a:ext>
              </a:extLst>
            </p:cNvPr>
            <p:cNvSpPr txBox="1"/>
            <p:nvPr/>
          </p:nvSpPr>
          <p:spPr>
            <a:xfrm>
              <a:off x="4430683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1F3F14-9258-E346-ADCD-7CA544E8BD91}"/>
                </a:ext>
              </a:extLst>
            </p:cNvPr>
            <p:cNvSpPr txBox="1"/>
            <p:nvPr/>
          </p:nvSpPr>
          <p:spPr>
            <a:xfrm>
              <a:off x="5149895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FA8490-08E2-2A41-AF15-CD9510245E7D}"/>
              </a:ext>
            </a:extLst>
          </p:cNvPr>
          <p:cNvGrpSpPr/>
          <p:nvPr/>
        </p:nvGrpSpPr>
        <p:grpSpPr>
          <a:xfrm>
            <a:off x="2992255" y="3687246"/>
            <a:ext cx="2571532" cy="584775"/>
            <a:chOff x="2992255" y="3719904"/>
            <a:chExt cx="2571532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AF14BA-251B-0644-8582-68308AA403A5}"/>
                </a:ext>
              </a:extLst>
            </p:cNvPr>
            <p:cNvSpPr txBox="1"/>
            <p:nvPr/>
          </p:nvSpPr>
          <p:spPr>
            <a:xfrm>
              <a:off x="2992255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52042F-4E04-484E-BB2A-E241EB8174F9}"/>
                </a:ext>
              </a:extLst>
            </p:cNvPr>
            <p:cNvSpPr txBox="1"/>
            <p:nvPr/>
          </p:nvSpPr>
          <p:spPr>
            <a:xfrm>
              <a:off x="3711467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135D5B-5E8E-EC4E-A4B5-64E2B6F5BDA7}"/>
                </a:ext>
              </a:extLst>
            </p:cNvPr>
            <p:cNvSpPr txBox="1"/>
            <p:nvPr/>
          </p:nvSpPr>
          <p:spPr>
            <a:xfrm>
              <a:off x="4430679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52DF8A-8FC9-4043-BD91-7CF04A280FDD}"/>
                </a:ext>
              </a:extLst>
            </p:cNvPr>
            <p:cNvSpPr txBox="1"/>
            <p:nvPr/>
          </p:nvSpPr>
          <p:spPr>
            <a:xfrm>
              <a:off x="5149891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38A2E0-5C3D-D343-99D2-E52B26796011}"/>
              </a:ext>
            </a:extLst>
          </p:cNvPr>
          <p:cNvGrpSpPr/>
          <p:nvPr/>
        </p:nvGrpSpPr>
        <p:grpSpPr>
          <a:xfrm>
            <a:off x="2992255" y="4231532"/>
            <a:ext cx="1852320" cy="584775"/>
            <a:chOff x="3014027" y="4264190"/>
            <a:chExt cx="1852320" cy="584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5B3F50-0967-1346-92EF-B8AEEA8DB0DA}"/>
                </a:ext>
              </a:extLst>
            </p:cNvPr>
            <p:cNvSpPr txBox="1"/>
            <p:nvPr/>
          </p:nvSpPr>
          <p:spPr>
            <a:xfrm>
              <a:off x="3014027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AE3E4E-00B7-1140-AF2E-CE3E65286CD3}"/>
                </a:ext>
              </a:extLst>
            </p:cNvPr>
            <p:cNvSpPr txBox="1"/>
            <p:nvPr/>
          </p:nvSpPr>
          <p:spPr>
            <a:xfrm>
              <a:off x="3733239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5438E4-34B3-2145-BE81-A30AFEEB8DE6}"/>
                </a:ext>
              </a:extLst>
            </p:cNvPr>
            <p:cNvSpPr txBox="1"/>
            <p:nvPr/>
          </p:nvSpPr>
          <p:spPr>
            <a:xfrm>
              <a:off x="4452451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D7632D3-A430-064C-96CE-B6E0A6B908FD}"/>
              </a:ext>
            </a:extLst>
          </p:cNvPr>
          <p:cNvSpPr txBox="1"/>
          <p:nvPr/>
        </p:nvSpPr>
        <p:spPr>
          <a:xfrm>
            <a:off x="5710065" y="2965558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C0983F-E13A-BD4B-9737-DC4A83C318EB}"/>
              </a:ext>
            </a:extLst>
          </p:cNvPr>
          <p:cNvSpPr txBox="1"/>
          <p:nvPr/>
        </p:nvSpPr>
        <p:spPr>
          <a:xfrm>
            <a:off x="5714182" y="3266242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C98681-131E-324A-8383-CF9E60832BE3}"/>
              </a:ext>
            </a:extLst>
          </p:cNvPr>
          <p:cNvSpPr txBox="1"/>
          <p:nvPr/>
        </p:nvSpPr>
        <p:spPr>
          <a:xfrm>
            <a:off x="5718299" y="3566925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3C5529-45A5-354D-832F-27272E0E2BE0}"/>
              </a:ext>
            </a:extLst>
          </p:cNvPr>
          <p:cNvSpPr txBox="1"/>
          <p:nvPr/>
        </p:nvSpPr>
        <p:spPr>
          <a:xfrm>
            <a:off x="6529732" y="2989863"/>
            <a:ext cx="413896" cy="643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5C907B-2247-4E4E-9A88-CF7B4087AA97}"/>
              </a:ext>
            </a:extLst>
          </p:cNvPr>
          <p:cNvSpPr txBox="1"/>
          <p:nvPr/>
        </p:nvSpPr>
        <p:spPr>
          <a:xfrm>
            <a:off x="6533849" y="3290547"/>
            <a:ext cx="413896" cy="643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F9C310-7F8B-7944-B5F4-89276926C9CB}"/>
              </a:ext>
            </a:extLst>
          </p:cNvPr>
          <p:cNvSpPr txBox="1"/>
          <p:nvPr/>
        </p:nvSpPr>
        <p:spPr>
          <a:xfrm>
            <a:off x="6537966" y="3591230"/>
            <a:ext cx="413896" cy="643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0752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Area vector at the edge and dual volume at the node require the </a:t>
            </a:r>
            <a:r>
              <a:rPr lang="en-US" dirty="0" err="1"/>
              <a:t>node:element</a:t>
            </a:r>
            <a:r>
              <a:rPr lang="en-US" dirty="0"/>
              <a:t> connectivity whose quantities are determined in a pre-processing step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DBDE367-FA8C-C846-A8DE-1EDFE61D88D6}"/>
              </a:ext>
            </a:extLst>
          </p:cNvPr>
          <p:cNvGrpSpPr/>
          <p:nvPr/>
        </p:nvGrpSpPr>
        <p:grpSpPr>
          <a:xfrm>
            <a:off x="5079451" y="3234342"/>
            <a:ext cx="3358249" cy="3168978"/>
            <a:chOff x="476994" y="1089765"/>
            <a:chExt cx="3358249" cy="3168978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BA9516F-6C4C-1C46-843F-799424060447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B7706F0-2AD4-DE46-A0D6-53625EF22C7F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B0476D6-A2D2-3840-A68E-B26BC8807BE2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FF051CD-0D50-A14D-B3D2-ABCE35122358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671EB1DF-AFEF-924B-894F-749A3D4E5192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EA9B4BD5-E7DE-824F-B3EC-7266833B9217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C218040D-95A7-DB48-B6C1-75729F9D3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BCD17F7-B420-8148-B524-11372E5FD98A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C8580A3-D0D9-0442-9E5C-52A35AD7DACF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8A524BB2-C9F9-3149-ADA6-6EFDB73EA97D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D21DDAE-30CD-FA4A-8C15-B9DE47BA926F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F3D42C2-5D07-5840-ADCD-11E7E81980A2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97BE762F-9471-2243-8777-F48A60EDE751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9011D8F3-D93D-EE4E-B28E-B81AC4054609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123D39-3ABB-1C45-AEB5-21C71CB36BA4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7F4D004-A870-974F-8F20-9DD60DA45738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DC59DAF7-FEB6-B549-9CB5-180D2428BC09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Triangle 324">
                <a:extLst>
                  <a:ext uri="{FF2B5EF4-FFF2-40B4-BE49-F238E27FC236}">
                    <a16:creationId xmlns:a16="http://schemas.microsoft.com/office/drawing/2014/main" id="{8EEEFA8D-05C2-B346-AC48-90E13FC25672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1BFF1A11-8D14-024F-8E60-853DBA1C97D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Triangle 326">
                <a:extLst>
                  <a:ext uri="{FF2B5EF4-FFF2-40B4-BE49-F238E27FC236}">
                    <a16:creationId xmlns:a16="http://schemas.microsoft.com/office/drawing/2014/main" id="{5F4A8D62-249A-1341-A67B-F11308DF2F03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6FD83B99-A9E1-A74E-BCCD-1707780D248C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2E01B58-70CD-EE43-923C-0639AE708AD1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ED2EE09-BA5C-5144-8D19-3BFA5DE9E54A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C34EE70-1707-AA46-8C40-D3A0A84548C1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385ADDD-B4B4-9C4E-AF9C-D1CD935C727E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9D22F2-5313-AD4E-9460-FDE0CF2E241E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80C4AEF-0978-734C-9421-C019CB9197EB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078D5995-9541-854E-BB93-0098EE6676E5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8BEFB27-15D8-E048-9AC2-A5C4CF18EF8C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76AEE3F-CE72-8D47-B569-B9978BA3CAE2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D0927-4BF3-7741-96AC-5AA9585A9239}"/>
              </a:ext>
            </a:extLst>
          </p:cNvPr>
          <p:cNvSpPr txBox="1"/>
          <p:nvPr/>
        </p:nvSpPr>
        <p:spPr>
          <a:xfrm>
            <a:off x="4313316" y="649526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 expectation of nodal ordering..</a:t>
            </a:r>
          </a:p>
        </p:txBody>
      </p:sp>
    </p:spTree>
    <p:extLst>
      <p:ext uri="{BB962C8B-B14F-4D97-AF65-F5344CB8AC3E}">
        <p14:creationId xmlns:p14="http://schemas.microsoft.com/office/powerpoint/2010/main" val="13222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Node and Edge-loops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51F5FA-E232-404B-9151-C65D4E226C73}"/>
              </a:ext>
            </a:extLst>
          </p:cNvPr>
          <p:cNvGrpSpPr/>
          <p:nvPr/>
        </p:nvGrpSpPr>
        <p:grpSpPr>
          <a:xfrm>
            <a:off x="309898" y="2650158"/>
            <a:ext cx="3358249" cy="3168978"/>
            <a:chOff x="476994" y="1089765"/>
            <a:chExt cx="3358249" cy="31689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05CF683-62F9-6B45-92C5-334856D9AD20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3BF3175-1D34-C04A-814C-B9D2F200F2BD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CE6E753-868F-2C4A-B2A6-A32B166D7DB3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AE8145-8846-D64A-8743-C89BC87C0471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7A9AC2B-A8AC-5448-82BC-2212BB2B6ED5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AA34398-177A-854F-950C-DE19EA8BD901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39C62A8-663C-2848-8288-B3D34FB95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60C133A-C793-424A-94C2-BC05B3E012F5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A2102CF-2850-B04D-9AFF-AEDBECE44CC0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FC01CB-B7CF-B043-9D67-C2CEFD5E7A88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0C404B6-6B30-C449-B238-B7768D252CF5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684B28B-655D-EF4D-8051-6A422CE74475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8276D85-A9FC-DD4F-99D6-B497C23EFDAB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E655F2D-57AE-D748-A755-8DF13551508F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C313A04-461D-9747-BFE3-A8717A23CC80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1F5235-F466-5F49-BD19-8887BA21D1CB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165" name="Triangle 164">
                <a:extLst>
                  <a:ext uri="{FF2B5EF4-FFF2-40B4-BE49-F238E27FC236}">
                    <a16:creationId xmlns:a16="http://schemas.microsoft.com/office/drawing/2014/main" id="{512F1058-9B41-9745-A7F4-1CA1E9D33ED4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3B60ACFB-E1F5-8A4B-9E67-AFD60A7AC3C0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7091E1BA-3C15-CD46-8CAC-9B9FFD90E1B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riangle 167">
                <a:extLst>
                  <a:ext uri="{FF2B5EF4-FFF2-40B4-BE49-F238E27FC236}">
                    <a16:creationId xmlns:a16="http://schemas.microsoft.com/office/drawing/2014/main" id="{C8A5FBC3-DC3B-EE41-B8CB-7A94C036A640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51EB6B8-B947-8E4E-83EF-9557DD794ABE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E9D1D1-ED8B-5C4B-A953-D7E59CA792C2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83D3260-9F85-664E-9DB0-403F21ED3CF5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CC07215-0992-A14D-ACBE-7E271033C0D4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9828900-CFDD-224D-90CD-3D636E74551C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2205D9E-10CC-A44D-8AC7-BBCA3C5EC5D6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CCE1987-1858-104C-A590-8F9013754201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3784304-7668-BD4F-812A-811C0C359256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34CB2E-5E09-AC40-A68F-5AA715116CC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761C622-2B93-0840-9917-900433BCC5C0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CF7B7A0-872F-9F4E-BDFA-2D8348895753}"/>
              </a:ext>
            </a:extLst>
          </p:cNvPr>
          <p:cNvGrpSpPr/>
          <p:nvPr/>
        </p:nvGrpSpPr>
        <p:grpSpPr>
          <a:xfrm>
            <a:off x="6459032" y="4376237"/>
            <a:ext cx="2297823" cy="1143095"/>
            <a:chOff x="7874215" y="2879810"/>
            <a:chExt cx="2297823" cy="114309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077DDF9-390E-9747-8E39-B65463224063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5632B8C-37A2-024B-87AE-BE751E13B57E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545BE67-07C6-304B-896A-737886DEF6B4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59C61E8B-4B00-F74F-AE36-8B8FE1C106D8}"/>
                    </a:ext>
                  </a:extLst>
                </p:cNvPr>
                <p:cNvCxnSpPr>
                  <a:cxnSpLocks/>
                  <a:endCxn id="226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127E488-83C9-804C-8B9F-741B222C8413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E5BD28B0-6EC3-814E-8FF3-3CD141A0EA2A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157C1B6B-A040-9349-B294-5F19B38A009B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228" name="Triangle 227">
                  <a:extLst>
                    <a:ext uri="{FF2B5EF4-FFF2-40B4-BE49-F238E27FC236}">
                      <a16:creationId xmlns:a16="http://schemas.microsoft.com/office/drawing/2014/main" id="{A166437C-5190-C449-B590-0EF6F9DFB885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3F22C6B-F0C1-D94B-9847-CA1D03F91CAA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1373277-F8E9-164C-B297-CF90F401A19B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7F53896-F6CD-9B47-AF4C-B60459367C33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BC72345-D708-5341-9656-ED18378B8927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4002734" y="2641118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E1DE3B7-92F7-0043-A43F-CA5DA34E3810}"/>
              </a:ext>
            </a:extLst>
          </p:cNvPr>
          <p:cNvGrpSpPr/>
          <p:nvPr/>
        </p:nvGrpSpPr>
        <p:grpSpPr>
          <a:xfrm>
            <a:off x="3729508" y="4387073"/>
            <a:ext cx="2134985" cy="1380431"/>
            <a:chOff x="4824667" y="2873876"/>
            <a:chExt cx="2134985" cy="1380431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802E01E0-E79E-8047-8890-C6E5F594C54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1B32154-D213-1A49-93AE-2CED19053CCA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92048D82-D4C5-2649-B1C1-736706E1B63C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915B8E49-44A8-C444-93E2-35E812533642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354C9BE5-B129-EC47-AD92-84B45FDF48C8}"/>
                    </a:ext>
                  </a:extLst>
                </p:cNvPr>
                <p:cNvCxnSpPr>
                  <a:cxnSpLocks/>
                  <a:stCxn id="271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7499B524-B226-604B-BD33-8CA0988665CA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704A19EE-0137-8248-A546-5533378940F5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riangle 271">
                  <a:extLst>
                    <a:ext uri="{FF2B5EF4-FFF2-40B4-BE49-F238E27FC236}">
                      <a16:creationId xmlns:a16="http://schemas.microsoft.com/office/drawing/2014/main" id="{9DD4B234-DC60-6B4F-A486-130E1325CBEC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34620A9-877D-334B-9FA6-3A3B31E805B7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E738808-37EA-6C4D-B03D-CE0D677FA529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2925FA6-8DC0-5441-93B8-AE4F4BB6E404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FF1BFAE-CEE9-A443-852F-791616752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D235EB80-3236-9C4F-A64B-249D4D68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94" y="2682303"/>
            <a:ext cx="33020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77620-9EB3-6A4A-B4FA-E8348234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930793" y="5890609"/>
            <a:ext cx="5867400" cy="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DD4514-586E-684F-A546-947AE12E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77" y="3306915"/>
            <a:ext cx="7429500" cy="1092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us define a general implicit time integrator that is A-stable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y’ = k y ; y(0) = 1; y(t) = </a:t>
            </a:r>
            <a:r>
              <a:rPr lang="en-US" dirty="0" err="1"/>
              <a:t>e</a:t>
            </a:r>
            <a:r>
              <a:rPr lang="en-US" baseline="30000" dirty="0" err="1"/>
              <a:t>kt</a:t>
            </a:r>
            <a:r>
              <a:rPr lang="en-US" dirty="0"/>
              <a:t> solution approaches zero as time increases for k &lt; 0</a:t>
            </a:r>
            <a:endParaRPr lang="en-US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 nodal iteration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268933" y="3159773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3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 https://github.com/NaluCFD/Nalu/blob/master/src/ScalarMassBDF2NodeSuppAlg.C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3E086C-87A9-EC48-8D53-44FE1558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47" y="2062272"/>
            <a:ext cx="730469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BB4B7-7E58-F842-A3C7-A9CF5AC05909}"/>
              </a:ext>
            </a:extLst>
          </p:cNvPr>
          <p:cNvSpPr txBox="1"/>
          <p:nvPr/>
        </p:nvSpPr>
        <p:spPr>
          <a:xfrm>
            <a:off x="5192486" y="644960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implicit term</a:t>
            </a:r>
          </a:p>
        </p:txBody>
      </p:sp>
    </p:spTree>
    <p:extLst>
      <p:ext uri="{BB962C8B-B14F-4D97-AF65-F5344CB8AC3E}">
        <p14:creationId xmlns:p14="http://schemas.microsoft.com/office/powerpoint/2010/main" val="3473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Discretization Options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528013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Let’s revisit out curved, heart domain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+mj-lt"/>
              </a:rPr>
              <a:t>DOFs at cell-centered: Stencil is based on a </a:t>
            </a:r>
            <a:r>
              <a:rPr lang="en-US" dirty="0" err="1">
                <a:latin typeface="+mj-lt"/>
              </a:rPr>
              <a:t>element:face:element</a:t>
            </a:r>
            <a:r>
              <a:rPr lang="en-US" dirty="0">
                <a:latin typeface="+mj-lt"/>
              </a:rPr>
              <a:t>; Tet4 </a:t>
            </a:r>
            <a:r>
              <a:rPr lang="en-US" dirty="0" err="1">
                <a:latin typeface="+mj-lt"/>
              </a:rPr>
              <a:t>elem</a:t>
            </a:r>
            <a:r>
              <a:rPr lang="en-US" dirty="0">
                <a:latin typeface="+mj-lt"/>
              </a:rPr>
              <a:t> ~6xNumNodes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DOFs at vertices of elements, or “nodes”, </a:t>
            </a:r>
            <a:r>
              <a:rPr lang="en-US" dirty="0" err="1">
                <a:latin typeface="+mj-lt"/>
              </a:rPr>
              <a:t>element:node</a:t>
            </a:r>
            <a:r>
              <a:rPr lang="en-US" dirty="0">
                <a:latin typeface="+mj-lt"/>
              </a:rPr>
              <a:t> (CVFEM, FEM), </a:t>
            </a:r>
            <a:r>
              <a:rPr lang="en-US" dirty="0" err="1">
                <a:latin typeface="+mj-lt"/>
              </a:rPr>
              <a:t>edge:node</a:t>
            </a:r>
            <a:r>
              <a:rPr lang="en-US" dirty="0">
                <a:latin typeface="+mj-lt"/>
              </a:rPr>
              <a:t> (EBVC)</a:t>
            </a:r>
            <a:endParaRPr lang="en-US" dirty="0">
              <a:latin typeface="Symbol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78007-C956-D548-945E-626C426A3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66" y="1918278"/>
            <a:ext cx="79121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the edge-based scheme are also assembled over a nodal loop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 that in this scheme, we are using single point quadrature, i.e., the function is evaluated at a single point</a:t>
            </a:r>
          </a:p>
          <a:p>
            <a:pPr>
              <a:buFont typeface="Arial" charset="0"/>
              <a:buChar char="•"/>
            </a:pPr>
            <a:r>
              <a:rPr lang="en-US" dirty="0"/>
              <a:t> p = 2N 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Where N is the number of integration points and p is the polynomial order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a linear basis, using one-point quadrature is design-order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1455477" y="2120356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6F0BF3-D778-404B-84F4-E0990F1B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89" y="2216698"/>
            <a:ext cx="3302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https://github.com/NaluCFD/Nalu/blob/master/src/user_functions/VariableDensityMixFracSrcNodeSuppAlg.C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CC313-7B8F-7842-AD85-2D8CB3EC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0" y="2249424"/>
            <a:ext cx="7363127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Moreover, since the integration point is at the edge mid-point,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-25000" dirty="0" err="1"/>
              <a:t>ip</a:t>
            </a:r>
            <a:r>
              <a:rPr lang="en-US" dirty="0"/>
              <a:t> = (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R</a:t>
            </a:r>
            <a:r>
              <a:rPr lang="en-US" dirty="0"/>
              <a:t> +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L</a:t>
            </a:r>
            <a:r>
              <a:rPr lang="en-US" dirty="0"/>
              <a:t>)/2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operator; shown in </a:t>
            </a:r>
            <a:r>
              <a:rPr lang="en-US" u="sng" dirty="0"/>
              <a:t>conservative form</a:t>
            </a:r>
            <a:endParaRPr lang="en-US" i="1" u="sng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5" b="19384"/>
          <a:stretch/>
        </p:blipFill>
        <p:spPr>
          <a:xfrm>
            <a:off x="3144557" y="4487070"/>
            <a:ext cx="5867400" cy="86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80CAD-1292-AD42-97AD-7C4BC3BCD192}"/>
              </a:ext>
            </a:extLst>
          </p:cNvPr>
          <p:cNvSpPr txBox="1"/>
          <p:nvPr/>
        </p:nvSpPr>
        <p:spPr>
          <a:xfrm>
            <a:off x="3538603" y="3992499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must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4925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https://github.com/NaluCFD/Nalu/blob/master/src/AssembleScalarEdgeSolverAlgorithm.C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routine includes advection and diffusion</a:t>
            </a:r>
          </a:p>
        </p:txBody>
      </p:sp>
    </p:spTree>
    <p:extLst>
      <p:ext uri="{BB962C8B-B14F-4D97-AF65-F5344CB8AC3E}">
        <p14:creationId xmlns:p14="http://schemas.microsoft.com/office/powerpoint/2010/main" val="36122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Upwind Operators; Scalar Z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8389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Upwind advection operators can provide diagonal dominance (at the cost of accuracy)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upwind operators, even if higher-order, are numerically diffuse</a:t>
            </a:r>
          </a:p>
          <a:p>
            <a:pPr>
              <a:buFont typeface="Arial" charset="0"/>
              <a:buChar char="•"/>
            </a:pPr>
            <a:r>
              <a:rPr lang="en-US" dirty="0"/>
              <a:t> Higher-order upwind (second-order in space) can be obtained on an unstructured mesh by use of projected nodal gradients and extrapolation: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1" y="2395959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737361" y="233172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09361" y="2295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361" y="2304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90595" y="19644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9988" y="1964437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595" y="194386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2" name="Triangle 11"/>
          <p:cNvSpPr/>
          <p:nvPr/>
        </p:nvSpPr>
        <p:spPr>
          <a:xfrm>
            <a:off x="5233767" y="233985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2886337" y="23332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68566" y="193486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j+1/2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663853" y="194851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j-1/2</a:t>
            </a:r>
            <a:endParaRPr lang="en-US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703814" y="557947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for u&gt;0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7546381" y="5425594"/>
            <a:ext cx="150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ea typeface="Garamond" charset="0"/>
                <a:cs typeface="Garamond" charset="0"/>
              </a:rPr>
              <a:t>a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is a blending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parameter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3352" y="2710590"/>
            <a:ext cx="198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“as the wind blows”</a:t>
            </a:r>
          </a:p>
        </p:txBody>
      </p:sp>
    </p:spTree>
    <p:extLst>
      <p:ext uri="{BB962C8B-B14F-4D97-AF65-F5344CB8AC3E}">
        <p14:creationId xmlns:p14="http://schemas.microsoft.com/office/powerpoint/2010/main" val="28100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Blending extrapolated upwind with central (Z</a:t>
            </a:r>
            <a:r>
              <a:rPr lang="en-US" baseline="-25000" dirty="0"/>
              <a:t>L</a:t>
            </a:r>
            <a:r>
              <a:rPr lang="en-US" dirty="0"/>
              <a:t>+Z</a:t>
            </a:r>
            <a:r>
              <a:rPr lang="en-US" baseline="-25000" dirty="0"/>
              <a:t>R</a:t>
            </a:r>
            <a:r>
              <a:rPr lang="en-US" dirty="0"/>
              <a:t>)/2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Slope limiting required when gradients are not smooth (Berger et al, 2005, 43</a:t>
            </a:r>
            <a:r>
              <a:rPr lang="en-US" baseline="30000" dirty="0"/>
              <a:t>rd</a:t>
            </a:r>
            <a:r>
              <a:rPr lang="en-US" dirty="0"/>
              <a:t> AIAA)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Higher-order Upwind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039480" y="1946584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u&gt;0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1482870" y="4489478"/>
          <a:ext cx="609599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  <a:latin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041405" y="330275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u&lt;0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1302" y="5194861"/>
            <a:ext cx="1194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Resulting </a:t>
            </a:r>
          </a:p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1-D Stencil</a:t>
            </a:r>
          </a:p>
        </p:txBody>
      </p:sp>
    </p:spTree>
    <p:extLst>
      <p:ext uri="{BB962C8B-B14F-4D97-AF65-F5344CB8AC3E}">
        <p14:creationId xmlns:p14="http://schemas.microsoft.com/office/powerpoint/2010/main" val="351199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9A1C83-1767-D943-AD4A-8851B25E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01" y="4358954"/>
            <a:ext cx="4838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edge-based diffusion operator is a bit more complex in that we are computing a gradient at the integration point while using two nodes, the left and right</a:t>
            </a:r>
          </a:p>
          <a:p>
            <a:pPr>
              <a:buFont typeface="Arial" charset="0"/>
              <a:buChar char="•"/>
            </a:pPr>
            <a:r>
              <a:rPr lang="en-US" dirty="0"/>
              <a:t> In many practical meshes, the distance vector between the edges (</a:t>
            </a:r>
            <a:r>
              <a:rPr lang="en-US" dirty="0" err="1"/>
              <a:t>dx</a:t>
            </a:r>
            <a:r>
              <a:rPr lang="en-US" baseline="-25000" dirty="0" err="1"/>
              <a:t>j</a:t>
            </a:r>
            <a:r>
              <a:rPr lang="en-US" dirty="0"/>
              <a:t>) and the edge area vector will not be perfectly orthogonal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non-orthogonality causes inaccuracy when using a simplified approach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non-orthogonality approach of </a:t>
            </a:r>
            <a:r>
              <a:rPr lang="en-US" dirty="0" err="1"/>
              <a:t>Jasek</a:t>
            </a:r>
            <a:r>
              <a:rPr lang="en-US" dirty="0"/>
              <a:t> (Ph.D. Imperial College) is a standard cell-centered approach that has been adopted for edge-based schemes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CC and EBVC are each two-state schemes and share non-orthogonality issues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5244302" y="3254074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A8EC90-61CA-F84C-A5E6-35ACD174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25" y="5540130"/>
            <a:ext cx="541020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1E537-5835-EF45-B6E7-9957EAE8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5" y="3317621"/>
            <a:ext cx="2679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https://github.com/NaluCFD/Nalu/blob/master/src/AssembleScalarEdgeDiffSolverAlgorithm.C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B06DF-1D59-9644-8D12-4447D775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9" y="2753208"/>
            <a:ext cx="7956482" cy="16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the edge-based diffusion operator, and for some choices for the advection operator, a nodal gradient is required</a:t>
            </a:r>
          </a:p>
          <a:p>
            <a:pPr>
              <a:buFont typeface="Arial" charset="0"/>
              <a:buChar char="•"/>
            </a:pPr>
            <a:r>
              <a:rPr lang="en-US" dirty="0"/>
              <a:t> What is a nodal gradient? As formerly described in the </a:t>
            </a:r>
            <a:r>
              <a:rPr lang="en-US" i="1" dirty="0"/>
              <a:t>Computing Gradients</a:t>
            </a:r>
            <a:r>
              <a:rPr lang="en-US" dirty="0"/>
              <a:t> lecture, in a cell-centered context we obtained this via a number of ways, e.g., Green-Gauss, Least Squares,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Let’s take another view…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Nodal Gradient Operator: An Alternative View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47DC5-2B3E-C248-A1DD-9C61F79C6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2"/>
          <a:stretch/>
        </p:blipFill>
        <p:spPr>
          <a:xfrm>
            <a:off x="488950" y="3429000"/>
            <a:ext cx="3183357" cy="312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7A1561-E4E3-3E46-BE7D-F64371EF5FEC}"/>
              </a:ext>
            </a:extLst>
          </p:cNvPr>
          <p:cNvSpPr txBox="1"/>
          <p:nvPr/>
        </p:nvSpPr>
        <p:spPr>
          <a:xfrm>
            <a:off x="4047793" y="2940773"/>
            <a:ext cx="39262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First, the gradient of a function (other than linear) is discontinuous, i.e., the value at a shared element face depends on which element is used to compute the gradient</a:t>
            </a:r>
          </a:p>
          <a:p>
            <a:endParaRPr lang="en-US" sz="1600" dirty="0"/>
          </a:p>
          <a:p>
            <a:r>
              <a:rPr lang="en-US" sz="1600" dirty="0"/>
              <a:t>Therefore, we can view the nodal gradient a continuous at the nodes and discontinuous within the elements</a:t>
            </a:r>
          </a:p>
          <a:p>
            <a:endParaRPr lang="en-US" sz="1600" dirty="0"/>
          </a:p>
          <a:p>
            <a:r>
              <a:rPr lang="en-US" sz="1600" dirty="0"/>
              <a:t>Let’s minimize this difference:</a:t>
            </a:r>
          </a:p>
          <a:p>
            <a:r>
              <a:rPr lang="en-US" sz="1600" dirty="0"/>
              <a:t>    by solving: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11CB-A854-A444-85B6-AED9AD49A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5" t="1325" r="29448" b="82483"/>
          <a:stretch/>
        </p:blipFill>
        <p:spPr>
          <a:xfrm>
            <a:off x="7115911" y="5339386"/>
            <a:ext cx="1506585" cy="579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55630-5C5B-0841-8C40-6B240F701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4" t="76779" r="16959" b="3672"/>
          <a:stretch/>
        </p:blipFill>
        <p:spPr>
          <a:xfrm>
            <a:off x="6880265" y="6065414"/>
            <a:ext cx="2187533" cy="69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226B91-C9F1-4E48-A676-1F76E6739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80" b="61991"/>
          <a:stretch/>
        </p:blipFill>
        <p:spPr>
          <a:xfrm>
            <a:off x="3647621" y="6057573"/>
            <a:ext cx="3287486" cy="799214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66FCD9C3-2EE0-B04D-ACFE-8E7D98C62F9B}"/>
              </a:ext>
            </a:extLst>
          </p:cNvPr>
          <p:cNvSpPr/>
          <p:nvPr/>
        </p:nvSpPr>
        <p:spPr>
          <a:xfrm rot="16200000">
            <a:off x="8009424" y="3555176"/>
            <a:ext cx="891835" cy="17373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049C6C-7619-5D4D-9B08-4EDF1F0E16B4}"/>
              </a:ext>
            </a:extLst>
          </p:cNvPr>
          <p:cNvSpPr/>
          <p:nvPr/>
        </p:nvSpPr>
        <p:spPr>
          <a:xfrm>
            <a:off x="7548872" y="437235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B929D9-5524-DD4D-9496-85FF38B0F3F1}"/>
              </a:ext>
            </a:extLst>
          </p:cNvPr>
          <p:cNvSpPr/>
          <p:nvPr/>
        </p:nvSpPr>
        <p:spPr>
          <a:xfrm>
            <a:off x="7973415" y="400223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678671-A130-BA4C-9FBD-D7A962DA9DAD}"/>
              </a:ext>
            </a:extLst>
          </p:cNvPr>
          <p:cNvSpPr/>
          <p:nvPr/>
        </p:nvSpPr>
        <p:spPr>
          <a:xfrm>
            <a:off x="8397958" y="39260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59B6B-C6A5-A34A-881D-EEB5E9933C51}"/>
              </a:ext>
            </a:extLst>
          </p:cNvPr>
          <p:cNvCxnSpPr>
            <a:cxnSpLocks/>
          </p:cNvCxnSpPr>
          <p:nvPr/>
        </p:nvCxnSpPr>
        <p:spPr>
          <a:xfrm flipV="1">
            <a:off x="7388383" y="3863071"/>
            <a:ext cx="1220032" cy="345594"/>
          </a:xfrm>
          <a:prstGeom prst="line">
            <a:avLst/>
          </a:prstGeom>
          <a:ln w="158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46780E-934A-2449-9EAD-E612DE5F41A6}"/>
              </a:ext>
            </a:extLst>
          </p:cNvPr>
          <p:cNvCxnSpPr>
            <a:cxnSpLocks/>
          </p:cNvCxnSpPr>
          <p:nvPr/>
        </p:nvCxnSpPr>
        <p:spPr>
          <a:xfrm flipV="1">
            <a:off x="7396730" y="3717460"/>
            <a:ext cx="944949" cy="898507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3EA4A7-3239-7144-A07D-5E917CE04028}"/>
              </a:ext>
            </a:extLst>
          </p:cNvPr>
          <p:cNvCxnSpPr>
            <a:cxnSpLocks/>
          </p:cNvCxnSpPr>
          <p:nvPr/>
        </p:nvCxnSpPr>
        <p:spPr>
          <a:xfrm flipV="1">
            <a:off x="7226682" y="3926037"/>
            <a:ext cx="1536316" cy="229774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4D39A2-347C-AD41-834F-387B6B18FDB0}"/>
              </a:ext>
            </a:extLst>
          </p:cNvPr>
          <p:cNvCxnSpPr/>
          <p:nvPr/>
        </p:nvCxnSpPr>
        <p:spPr>
          <a:xfrm>
            <a:off x="6510564" y="6457180"/>
            <a:ext cx="424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6DFDCA-DAA4-C84B-B4FF-474B6B6ACE26}"/>
              </a:ext>
            </a:extLst>
          </p:cNvPr>
          <p:cNvSpPr txBox="1"/>
          <p:nvPr/>
        </p:nvSpPr>
        <p:spPr>
          <a:xfrm>
            <a:off x="6347044" y="6575643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Lumped-mass</a:t>
            </a:r>
          </a:p>
        </p:txBody>
      </p:sp>
    </p:spTree>
    <p:extLst>
      <p:ext uri="{BB962C8B-B14F-4D97-AF65-F5344CB8AC3E}">
        <p14:creationId xmlns:p14="http://schemas.microsoft.com/office/powerpoint/2010/main" val="409720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7FE55B1-A5EF-7D40-B14D-0BF37F6720E2}"/>
              </a:ext>
            </a:extLst>
          </p:cNvPr>
          <p:cNvCxnSpPr>
            <a:cxnSpLocks/>
          </p:cNvCxnSpPr>
          <p:nvPr/>
        </p:nvCxnSpPr>
        <p:spPr>
          <a:xfrm flipH="1">
            <a:off x="2215377" y="4390215"/>
            <a:ext cx="243269" cy="332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7CFD2F1-77EE-D641-8F69-FEC97820A88A}"/>
              </a:ext>
            </a:extLst>
          </p:cNvPr>
          <p:cNvCxnSpPr>
            <a:cxnSpLocks/>
          </p:cNvCxnSpPr>
          <p:nvPr/>
        </p:nvCxnSpPr>
        <p:spPr>
          <a:xfrm>
            <a:off x="1851987" y="4361581"/>
            <a:ext cx="293055" cy="3546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2F34853-9E70-1248-B944-23F59A5EB27C}"/>
              </a:ext>
            </a:extLst>
          </p:cNvPr>
          <p:cNvCxnSpPr>
            <a:cxnSpLocks/>
          </p:cNvCxnSpPr>
          <p:nvPr/>
        </p:nvCxnSpPr>
        <p:spPr>
          <a:xfrm flipV="1">
            <a:off x="1916873" y="4807895"/>
            <a:ext cx="200155" cy="1552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469CB0-EE4A-FD4C-AA7D-44BB4F9B9035}"/>
              </a:ext>
            </a:extLst>
          </p:cNvPr>
          <p:cNvCxnSpPr>
            <a:cxnSpLocks/>
          </p:cNvCxnSpPr>
          <p:nvPr/>
        </p:nvCxnSpPr>
        <p:spPr>
          <a:xfrm flipH="1" flipV="1">
            <a:off x="2252505" y="4824995"/>
            <a:ext cx="271950" cy="221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9F68458E-748C-414B-B2FE-7C2073D2D532}"/>
              </a:ext>
            </a:extLst>
          </p:cNvPr>
          <p:cNvSpPr/>
          <p:nvPr/>
        </p:nvSpPr>
        <p:spPr>
          <a:xfrm>
            <a:off x="2930121" y="4361581"/>
            <a:ext cx="183193" cy="365760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A3AAA74E-1D70-174F-94D6-44E5E6279EA8}"/>
              </a:ext>
            </a:extLst>
          </p:cNvPr>
          <p:cNvSpPr/>
          <p:nvPr/>
        </p:nvSpPr>
        <p:spPr>
          <a:xfrm rot="17565169">
            <a:off x="2840609" y="4786459"/>
            <a:ext cx="319858" cy="206123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A3F53-EA6A-274C-9D02-8DAC83A7BF4D}"/>
              </a:ext>
            </a:extLst>
          </p:cNvPr>
          <p:cNvSpPr txBox="1"/>
          <p:nvPr/>
        </p:nvSpPr>
        <p:spPr>
          <a:xfrm>
            <a:off x="3048733" y="410337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CBF0D3-650C-0F46-9961-CD7BF1537D25}"/>
              </a:ext>
            </a:extLst>
          </p:cNvPr>
          <p:cNvSpPr txBox="1"/>
          <p:nvPr/>
        </p:nvSpPr>
        <p:spPr>
          <a:xfrm>
            <a:off x="144998" y="4016145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 nodal volume</a:t>
            </a:r>
          </a:p>
        </p:txBody>
      </p:sp>
    </p:spTree>
    <p:extLst>
      <p:ext uri="{BB962C8B-B14F-4D97-AF65-F5344CB8AC3E}">
        <p14:creationId xmlns:p14="http://schemas.microsoft.com/office/powerpoint/2010/main" val="198980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Boundary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Inflow: values are known and enforced via a </a:t>
            </a:r>
            <a:r>
              <a:rPr lang="en-US" dirty="0" err="1"/>
              <a:t>Dirichelp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Open: pressure known: flow in or out of the domain; zero gradient for diffusion</a:t>
            </a:r>
          </a:p>
          <a:p>
            <a:pPr>
              <a:buFont typeface="Arial" charset="0"/>
              <a:buChar char="•"/>
            </a:pPr>
            <a:r>
              <a:rPr lang="en-US" dirty="0"/>
              <a:t> Wall: values are known and enforced via a Dirichlet</a:t>
            </a:r>
          </a:p>
          <a:p>
            <a:pPr>
              <a:buFont typeface="Arial" charset="0"/>
              <a:buChar char="•"/>
            </a:pPr>
            <a:r>
              <a:rPr lang="en-US" dirty="0"/>
              <a:t> Symmetry: Normal stress specified; tangential stress zero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Non-conformal: hybrid DG/CVFEM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“overset”: Constraint-based</a:t>
            </a:r>
          </a:p>
          <a:p>
            <a:pPr marL="0" indent="0">
              <a:buNone/>
            </a:pPr>
            <a:r>
              <a:rPr lang="en-US" dirty="0"/>
              <a:t>See: https://</a:t>
            </a:r>
            <a:r>
              <a:rPr lang="en-US" dirty="0" err="1"/>
              <a:t>nalu.readthedocs.io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/latest/source/theory/</a:t>
            </a:r>
            <a:r>
              <a:rPr lang="en-US" dirty="0" err="1"/>
              <a:t>boundaryConditions.html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5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Case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 mid-term set of example cases, we have selected a flow past a two-dimensional cylinder at a Reynolds number of 150</a:t>
            </a:r>
          </a:p>
          <a:p>
            <a:pPr>
              <a:buFont typeface="Arial" charset="0"/>
              <a:buChar char="•"/>
            </a:pPr>
            <a:r>
              <a:rPr lang="en-US" dirty="0"/>
              <a:t> Mesh and input files can be found in the </a:t>
            </a:r>
            <a:r>
              <a:rPr lang="en-US" dirty="0" err="1"/>
              <a:t>Nalu</a:t>
            </a:r>
            <a:r>
              <a:rPr lang="en-US" dirty="0"/>
              <a:t>/examples/street directory</a:t>
            </a:r>
          </a:p>
          <a:p>
            <a:pPr>
              <a:buFont typeface="Arial" charset="0"/>
              <a:buChar char="•"/>
            </a:pPr>
            <a:r>
              <a:rPr lang="en-US" dirty="0"/>
              <a:t> Familiarize yourself with this physics set via literature surveys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a starting place, see: </a:t>
            </a:r>
            <a:r>
              <a:rPr lang="en-US" dirty="0">
                <a:hlinkClick r:id="rId2"/>
              </a:rPr>
              <a:t>https://en.wikipedia.org/wiki/Kármán_vortex_street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Also look at the Canvas </a:t>
            </a:r>
            <a:r>
              <a:rPr lang="en-US" dirty="0" err="1"/>
              <a:t>Nalu</a:t>
            </a:r>
            <a:r>
              <a:rPr lang="en-US" dirty="0"/>
              <a:t> lecture notes for a brief write-up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test case, we have added a passive scalar field whose inflow is zero and wall boundary condition unity. For your final project, feel free to modify inflow and wall parameters as you choose.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this case uses a conformal hybrid mesh, or a mesh of disparate element topologies, Quad4 and Tri3</a:t>
            </a:r>
          </a:p>
        </p:txBody>
      </p:sp>
    </p:spTree>
    <p:extLst>
      <p:ext uri="{BB962C8B-B14F-4D97-AF65-F5344CB8AC3E}">
        <p14:creationId xmlns:p14="http://schemas.microsoft.com/office/powerpoint/2010/main" val="80651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Viz (Passive Scalar)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Hybrid mesh (quad4/tri3)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EE430-2FC7-F34F-8FA5-124B5B53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87" y="1922411"/>
            <a:ext cx="6858000" cy="40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3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Configurations: Flow Parameters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0EFE3-F1E0-BB41-8827-E4171A06FD06}"/>
              </a:ext>
            </a:extLst>
          </p:cNvPr>
          <p:cNvSpPr txBox="1"/>
          <p:nvPr/>
        </p:nvSpPr>
        <p:spPr>
          <a:xfrm>
            <a:off x="268089" y="1195701"/>
            <a:ext cx="40511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inflow_boundary_condition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bc_left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Inflow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inflow_user_data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[1.0,0.0]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0.0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918F7-6B9F-EE47-BDF5-F9D49327365E}"/>
              </a:ext>
            </a:extLst>
          </p:cNvPr>
          <p:cNvSpPr txBox="1"/>
          <p:nvPr/>
        </p:nvSpPr>
        <p:spPr>
          <a:xfrm>
            <a:off x="3707527" y="1521238"/>
            <a:ext cx="4077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Controls the flow Reynolds number (along with density and viscosity)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93352-88C0-394F-BFC4-DEF5016F027D}"/>
              </a:ext>
            </a:extLst>
          </p:cNvPr>
          <p:cNvSpPr txBox="1"/>
          <p:nvPr/>
        </p:nvSpPr>
        <p:spPr>
          <a:xfrm>
            <a:off x="268089" y="2530143"/>
            <a:ext cx="4910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symmetry_boundary_condition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bc_top_bottom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Sides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symmetry_user_data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DC9843-EE22-C34E-ADC5-338D55404F8A}"/>
              </a:ext>
            </a:extLst>
          </p:cNvPr>
          <p:cNvSpPr txBox="1"/>
          <p:nvPr/>
        </p:nvSpPr>
        <p:spPr>
          <a:xfrm>
            <a:off x="4798746" y="2769284"/>
            <a:ext cx="4077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“slip”, or zero tangential velocity at top and bottom; change to a wall for a duct entrance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554B0-1B8A-504C-9159-C51F494833A3}"/>
              </a:ext>
            </a:extLst>
          </p:cNvPr>
          <p:cNvSpPr txBox="1"/>
          <p:nvPr/>
        </p:nvSpPr>
        <p:spPr>
          <a:xfrm>
            <a:off x="268089" y="3433698"/>
            <a:ext cx="42659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wall_boundary_condition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bc_cylinder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Cylinder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wall_user_data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[0.0,0.0]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1.0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8D36A7-65E0-974E-80C0-B0AF88325D2C}"/>
              </a:ext>
            </a:extLst>
          </p:cNvPr>
          <p:cNvSpPr txBox="1"/>
          <p:nvPr/>
        </p:nvSpPr>
        <p:spPr>
          <a:xfrm>
            <a:off x="3297140" y="4079011"/>
            <a:ext cx="557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velocity; change to rotating via user function?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46AF7-50F3-194B-9C2E-4431CE5C8CBC}"/>
              </a:ext>
            </a:extLst>
          </p:cNvPr>
          <p:cNvSpPr txBox="1"/>
          <p:nvPr/>
        </p:nvSpPr>
        <p:spPr>
          <a:xfrm>
            <a:off x="268089" y="4768139"/>
            <a:ext cx="38363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﻿</a:t>
            </a:r>
            <a:r>
              <a:rPr lang="en-US" sz="1400" dirty="0" err="1">
                <a:latin typeface="Courier" pitchFamily="2" charset="0"/>
              </a:rPr>
              <a:t>Time_Integrators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- </a:t>
            </a:r>
            <a:r>
              <a:rPr lang="en-US" sz="1400" dirty="0" err="1">
                <a:latin typeface="Courier" pitchFamily="2" charset="0"/>
              </a:rPr>
              <a:t>StandardTimeIntegrator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  name: ti_1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start_time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termination_step_count</a:t>
            </a:r>
            <a:r>
              <a:rPr lang="en-US" sz="1400" dirty="0">
                <a:latin typeface="Courier" pitchFamily="2" charset="0"/>
              </a:rPr>
              <a:t>: 2000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</a:t>
            </a:r>
            <a:r>
              <a:rPr lang="en-US" sz="1400" dirty="0">
                <a:latin typeface="Courier" pitchFamily="2" charset="0"/>
              </a:rPr>
              <a:t>: 1.0e-3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time_stepping_type</a:t>
            </a:r>
            <a:r>
              <a:rPr lang="en-US" sz="1400" dirty="0">
                <a:latin typeface="Courier" pitchFamily="2" charset="0"/>
              </a:rPr>
              <a:t>: adaptive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time_step_count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second_order_accuracy</a:t>
            </a:r>
            <a:r>
              <a:rPr lang="en-US" sz="1400" dirty="0">
                <a:latin typeface="Courier" pitchFamily="2" charset="0"/>
              </a:rPr>
              <a:t>: 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B84EBD-5BFB-6848-BE4D-6325447113D8}"/>
              </a:ext>
            </a:extLst>
          </p:cNvPr>
          <p:cNvSpPr txBox="1"/>
          <p:nvPr/>
        </p:nvSpPr>
        <p:spPr>
          <a:xfrm>
            <a:off x="4387887" y="5889172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second_order_accuracy</a:t>
            </a:r>
            <a:r>
              <a:rPr lang="en-US" dirty="0"/>
              <a:t>: yes/no</a:t>
            </a:r>
          </a:p>
        </p:txBody>
      </p:sp>
    </p:spTree>
    <p:extLst>
      <p:ext uri="{BB962C8B-B14F-4D97-AF65-F5344CB8AC3E}">
        <p14:creationId xmlns:p14="http://schemas.microsoft.com/office/powerpoint/2010/main" val="349180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786" y="1441700"/>
            <a:ext cx="5109900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limiter: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yes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no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laminar_schmidt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0.9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peclet_function_form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peclet_function_tanh_transition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2.0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1000.0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peclet_function_tanh_width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4.0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100.0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F20DD-7A74-654F-AE71-4D20E0E2F67A}"/>
              </a:ext>
            </a:extLst>
          </p:cNvPr>
          <p:cNvSpPr txBox="1"/>
          <p:nvPr/>
        </p:nvSpPr>
        <p:spPr>
          <a:xfrm>
            <a:off x="1873985" y="1356336"/>
            <a:ext cx="539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Upwind using projected nodal gradients is limited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79F4B-3B9C-EE4E-B03C-495316AEA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9" r="16879"/>
          <a:stretch/>
        </p:blipFill>
        <p:spPr>
          <a:xfrm>
            <a:off x="3418115" y="2177064"/>
            <a:ext cx="1850571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1B04-06AA-284B-AD9E-B3803526B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429000"/>
            <a:ext cx="4168510" cy="29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0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Less accurate/stable on generalized unstructured mesh topologies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Better diffusion operator on high-aspect ratio meshes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7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8A7B-E9B6-444F-B0FA-B2DD2A74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Quadratic Basis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3AEAA-DD22-1A42-BCDB-7C2CC2DB7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ACBA1-448A-6D4F-BD5C-2CB71DAF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0" y="3082043"/>
            <a:ext cx="4866822" cy="3631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B88A0-51E1-D541-B735-C4101D84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959" y="878055"/>
            <a:ext cx="2176982" cy="158064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088003-C590-C94F-A885-2003967DA742}"/>
              </a:ext>
            </a:extLst>
          </p:cNvPr>
          <p:cNvGrpSpPr/>
          <p:nvPr/>
        </p:nvGrpSpPr>
        <p:grpSpPr>
          <a:xfrm>
            <a:off x="176950" y="1018677"/>
            <a:ext cx="4395050" cy="1298448"/>
            <a:chOff x="2359038" y="3961459"/>
            <a:chExt cx="4395050" cy="129844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0DDC90-EFDF-2440-B0B7-6E07CF5338B8}"/>
                </a:ext>
              </a:extLst>
            </p:cNvPr>
            <p:cNvGrpSpPr/>
            <p:nvPr/>
          </p:nvGrpSpPr>
          <p:grpSpPr>
            <a:xfrm>
              <a:off x="2359038" y="4128496"/>
              <a:ext cx="4395050" cy="580382"/>
              <a:chOff x="2422230" y="2804661"/>
              <a:chExt cx="4395050" cy="580382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E62ACFC-80D9-B840-9E9E-87BC2809480F}"/>
                  </a:ext>
                </a:extLst>
              </p:cNvPr>
              <p:cNvCxnSpPr>
                <a:cxnSpLocks/>
                <a:stCxn id="15" idx="2"/>
                <a:endCxn id="1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B46443-B6C4-244C-9D75-E6115E642E04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4FCA001-534B-804C-9852-512A7CB21C98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5DE6601-E579-884A-80E4-CEEC47210EBA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A9B31E-1EFB-BA43-89BC-2F6E93B9B2D6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1.             3.           2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6D5299-4570-E14F-B822-ABD0F7177A2F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aseline="-25000" dirty="0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492850-C6A1-F445-8916-52AD4DB97C6F}"/>
                </a:ext>
              </a:extLst>
            </p:cNvPr>
            <p:cNvSpPr/>
            <p:nvPr/>
          </p:nvSpPr>
          <p:spPr>
            <a:xfrm>
              <a:off x="5566074" y="451942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F043D6-4FF7-FD48-82E0-AC48D4A9825C}"/>
                </a:ext>
              </a:extLst>
            </p:cNvPr>
            <p:cNvSpPr/>
            <p:nvPr/>
          </p:nvSpPr>
          <p:spPr>
            <a:xfrm>
              <a:off x="3341034" y="454119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E4A647-81D4-C842-93F8-F355B42529E4}"/>
                </a:ext>
              </a:extLst>
            </p:cNvPr>
            <p:cNvSpPr/>
            <p:nvPr/>
          </p:nvSpPr>
          <p:spPr>
            <a:xfrm>
              <a:off x="4059802" y="3961459"/>
              <a:ext cx="925902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D705C4-1C16-CC40-89E7-1257570496FC}"/>
                </a:ext>
              </a:extLst>
            </p:cNvPr>
            <p:cNvSpPr/>
            <p:nvPr/>
          </p:nvSpPr>
          <p:spPr>
            <a:xfrm>
              <a:off x="4549211" y="4442919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C9FFBD4-4094-5346-91F2-05591FE0F4DE}"/>
              </a:ext>
            </a:extLst>
          </p:cNvPr>
          <p:cNvSpPr/>
          <p:nvPr/>
        </p:nvSpPr>
        <p:spPr>
          <a:xfrm>
            <a:off x="4848699" y="2476563"/>
            <a:ext cx="191803" cy="265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FA7A561-F58B-AA49-AD2C-7A128BEB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25" y="3088970"/>
            <a:ext cx="2175762" cy="32528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8797E3-C780-464A-AAEF-2219C6CCBDB3}"/>
              </a:ext>
            </a:extLst>
          </p:cNvPr>
          <p:cNvSpPr txBox="1"/>
          <p:nvPr/>
        </p:nvSpPr>
        <p:spPr>
          <a:xfrm>
            <a:off x="5695406" y="6479176"/>
            <a:ext cx="303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Two-dimensional promotion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F719A51-D078-1B4F-BFF1-33FC74689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913" y="810731"/>
            <a:ext cx="2267398" cy="187232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9BAE773-F82F-7541-810F-C0910E4D9CCA}"/>
              </a:ext>
            </a:extLst>
          </p:cNvPr>
          <p:cNvSpPr/>
          <p:nvPr/>
        </p:nvSpPr>
        <p:spPr>
          <a:xfrm>
            <a:off x="4843849" y="2234475"/>
            <a:ext cx="197708" cy="290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" pitchFamily="2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0BE0D-4ECA-3643-9426-C38F51BD0584}"/>
              </a:ext>
            </a:extLst>
          </p:cNvPr>
          <p:cNvSpPr txBox="1"/>
          <p:nvPr/>
        </p:nvSpPr>
        <p:spPr>
          <a:xfrm>
            <a:off x="4757351" y="2693773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Quadratic			Linear</a:t>
            </a:r>
          </a:p>
        </p:txBody>
      </p:sp>
    </p:spTree>
    <p:extLst>
      <p:ext uri="{BB962C8B-B14F-4D97-AF65-F5344CB8AC3E}">
        <p14:creationId xmlns:p14="http://schemas.microsoft.com/office/powerpoint/2010/main" val="336511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CFD Simulation: Essential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1C0A0F-A50E-3241-83CA-965D0F2DEE19}"/>
              </a:ext>
            </a:extLst>
          </p:cNvPr>
          <p:cNvSpPr txBox="1"/>
          <p:nvPr/>
        </p:nvSpPr>
        <p:spPr>
          <a:xfrm>
            <a:off x="3637548" y="1924913"/>
            <a:ext cx="40511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inflow_boundary_condition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bc_left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Inflow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inflow_user_data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[1.0,0.0]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0.0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4CB5A-3F7F-AF44-B326-15F184432941}"/>
              </a:ext>
            </a:extLst>
          </p:cNvPr>
          <p:cNvSpPr txBox="1"/>
          <p:nvPr/>
        </p:nvSpPr>
        <p:spPr>
          <a:xfrm>
            <a:off x="741405" y="153223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45356-2E71-EE45-80B3-CEC23BBC8A83}"/>
              </a:ext>
            </a:extLst>
          </p:cNvPr>
          <p:cNvSpPr txBox="1"/>
          <p:nvPr/>
        </p:nvSpPr>
        <p:spPr>
          <a:xfrm>
            <a:off x="4246789" y="153223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File(s)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9528B1-CE2B-1442-8F31-426E14A74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4" y="2011410"/>
            <a:ext cx="2465183" cy="1828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E7C5DE2-3195-0F42-A6CA-9012DDD0B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34" y="3840210"/>
            <a:ext cx="2465183" cy="182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295492-2F3A-F541-8C41-BE0254BE17C0}"/>
              </a:ext>
            </a:extLst>
          </p:cNvPr>
          <p:cNvSpPr txBox="1"/>
          <p:nvPr/>
        </p:nvSpPr>
        <p:spPr>
          <a:xfrm>
            <a:off x="2656698" y="2619632"/>
            <a:ext cx="6992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Tet4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92840-C88B-FA42-ACA0-16CBDFD67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139" y="5097510"/>
            <a:ext cx="176530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B21822-A9F8-E844-9A14-5E3FA7A25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487" y="3260917"/>
            <a:ext cx="3470829" cy="1828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E5911E-61D5-EF4D-94F9-4A8C8C5310FF}"/>
              </a:ext>
            </a:extLst>
          </p:cNvPr>
          <p:cNvCxnSpPr>
            <a:cxnSpLocks/>
          </p:cNvCxnSpPr>
          <p:nvPr/>
        </p:nvCxnSpPr>
        <p:spPr>
          <a:xfrm flipV="1">
            <a:off x="3458572" y="4378423"/>
            <a:ext cx="1670867" cy="7112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D85467-C049-A54D-80BE-7C860CE119FE}"/>
              </a:ext>
            </a:extLst>
          </p:cNvPr>
          <p:cNvSpPr txBox="1"/>
          <p:nvPr/>
        </p:nvSpPr>
        <p:spPr>
          <a:xfrm>
            <a:off x="3355928" y="4259561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launch remotely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14B435-FB16-1C4D-9342-57620F1BA00B}"/>
              </a:ext>
            </a:extLst>
          </p:cNvPr>
          <p:cNvCxnSpPr>
            <a:cxnSpLocks/>
          </p:cNvCxnSpPr>
          <p:nvPr/>
        </p:nvCxnSpPr>
        <p:spPr>
          <a:xfrm>
            <a:off x="8403831" y="5187271"/>
            <a:ext cx="0" cy="1213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B116928-6A16-3D4D-927A-6A496CD8E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787" y="5707110"/>
            <a:ext cx="1905000" cy="10668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CE376F-C487-A847-A034-D17B528CD6CF}"/>
              </a:ext>
            </a:extLst>
          </p:cNvPr>
          <p:cNvCxnSpPr>
            <a:cxnSpLocks/>
          </p:cNvCxnSpPr>
          <p:nvPr/>
        </p:nvCxnSpPr>
        <p:spPr>
          <a:xfrm>
            <a:off x="5176427" y="6212709"/>
            <a:ext cx="12924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F7F61D8-AF0A-424D-A700-0FE5A14B9901}"/>
              </a:ext>
            </a:extLst>
          </p:cNvPr>
          <p:cNvSpPr txBox="1"/>
          <p:nvPr/>
        </p:nvSpPr>
        <p:spPr>
          <a:xfrm>
            <a:off x="5187287" y="5763215"/>
            <a:ext cx="1086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Remote Viz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8041F5-E41F-0847-8DDC-CA77710C82E6}"/>
              </a:ext>
            </a:extLst>
          </p:cNvPr>
          <p:cNvSpPr txBox="1"/>
          <p:nvPr/>
        </p:nvSpPr>
        <p:spPr>
          <a:xfrm>
            <a:off x="6647931" y="5074845"/>
            <a:ext cx="1729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output.log</a:t>
            </a:r>
            <a:endParaRPr lang="en-US" dirty="0"/>
          </a:p>
          <a:p>
            <a:r>
              <a:rPr lang="en-US" dirty="0"/>
              <a:t>output.e.32.*</a:t>
            </a:r>
          </a:p>
          <a:p>
            <a:r>
              <a:rPr lang="en-US" dirty="0"/>
              <a:t>output.rst.32.*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DF5643-3A40-1540-876B-833C620621D5}"/>
              </a:ext>
            </a:extLst>
          </p:cNvPr>
          <p:cNvSpPr txBox="1"/>
          <p:nvPr/>
        </p:nvSpPr>
        <p:spPr>
          <a:xfrm>
            <a:off x="5228474" y="6360460"/>
            <a:ext cx="3209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&gt;</a:t>
            </a:r>
            <a:r>
              <a:rPr lang="en-US" sz="1400" dirty="0" err="1"/>
              <a:t>scp</a:t>
            </a:r>
            <a:r>
              <a:rPr lang="en-US" sz="1400" dirty="0"/>
              <a:t> output.e.32.* /to/my/local/disk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29F12C-013D-524C-8494-CF2F229260A5}"/>
              </a:ext>
            </a:extLst>
          </p:cNvPr>
          <p:cNvSpPr txBox="1"/>
          <p:nvPr/>
        </p:nvSpPr>
        <p:spPr>
          <a:xfrm>
            <a:off x="3858880" y="4820066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launch locally</a:t>
            </a:r>
          </a:p>
        </p:txBody>
      </p:sp>
    </p:spTree>
    <p:extLst>
      <p:ext uri="{BB962C8B-B14F-4D97-AF65-F5344CB8AC3E}">
        <p14:creationId xmlns:p14="http://schemas.microsoft.com/office/powerpoint/2010/main" val="1057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General 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36538" indent="-225425">
              <a:buFont typeface="Arial" panose="020B0604020202020204" pitchFamily="34" charset="0"/>
              <a:buChar char="•"/>
            </a:pPr>
            <a:r>
              <a:rPr lang="en-US" dirty="0"/>
              <a:t>Consider a simple diffusion equation:</a:t>
            </a:r>
          </a:p>
          <a:p>
            <a:pPr marL="236538" indent="-225425">
              <a:buFont typeface="Arial" panose="020B0604020202020204" pitchFamily="34" charset="0"/>
              <a:buChar char="•"/>
            </a:pPr>
            <a:endParaRPr lang="en-US" dirty="0"/>
          </a:p>
          <a:p>
            <a:pPr marL="11113" indent="0">
              <a:buNone/>
            </a:pPr>
            <a:r>
              <a:rPr lang="en-US" dirty="0"/>
              <a:t>			    with a presumed, or manufactured solution: </a:t>
            </a:r>
          </a:p>
          <a:p>
            <a:pPr marL="236538" indent="-225425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391636-BD93-2B4E-B252-9B56974AC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605" y="2151456"/>
            <a:ext cx="2053505" cy="3897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4E0FA4-A08F-8945-A10D-0ACC474837CD}"/>
              </a:ext>
            </a:extLst>
          </p:cNvPr>
          <p:cNvSpPr txBox="1"/>
          <p:nvPr/>
        </p:nvSpPr>
        <p:spPr>
          <a:xfrm>
            <a:off x="2752004" y="350614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Gauss-Divergence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433011-079A-B74E-8272-6DA131C8947A}"/>
              </a:ext>
            </a:extLst>
          </p:cNvPr>
          <p:cNvSpPr txBox="1"/>
          <p:nvPr/>
        </p:nvSpPr>
        <p:spPr>
          <a:xfrm>
            <a:off x="557991" y="5193333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flux-based form: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B4618E-686F-994A-8F75-E548DE401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8" y="6144517"/>
            <a:ext cx="2011680" cy="319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39F5F5-A0B7-A84B-A73F-A33D9B3C59FD}"/>
              </a:ext>
            </a:extLst>
          </p:cNvPr>
          <p:cNvSpPr txBox="1"/>
          <p:nvPr/>
        </p:nvSpPr>
        <p:spPr>
          <a:xfrm>
            <a:off x="2089180" y="6119657"/>
            <a:ext cx="133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error: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F3948E-16CA-9C4E-8ACD-5DE38EF3F9B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757681" y="3675474"/>
            <a:ext cx="828231" cy="496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547FB5-6B59-3B40-B03C-2A509E8ECFF8}"/>
                  </a:ext>
                </a:extLst>
              </p:cNvPr>
              <p:cNvSpPr txBox="1"/>
              <p:nvPr/>
            </p:nvSpPr>
            <p:spPr>
              <a:xfrm>
                <a:off x="1845537" y="2044823"/>
                <a:ext cx="90826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547FB5-6B59-3B40-B03C-2A509E8EC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37" y="2044823"/>
                <a:ext cx="908261" cy="555793"/>
              </a:xfrm>
              <a:prstGeom prst="rect">
                <a:avLst/>
              </a:prstGeom>
              <a:blipFill>
                <a:blip r:embed="rId4"/>
                <a:stretch>
                  <a:fillRect l="-5556" r="-41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5F52F5-7250-F246-A673-34D4CD55F6E5}"/>
                  </a:ext>
                </a:extLst>
              </p:cNvPr>
              <p:cNvSpPr txBox="1"/>
              <p:nvPr/>
            </p:nvSpPr>
            <p:spPr>
              <a:xfrm>
                <a:off x="3538548" y="2794674"/>
                <a:ext cx="209974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𝑚𝑚𝑠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5F52F5-7250-F246-A673-34D4CD55F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548" y="2794674"/>
                <a:ext cx="2099742" cy="555793"/>
              </a:xfrm>
              <a:prstGeom prst="rect">
                <a:avLst/>
              </a:prstGeom>
              <a:blipFill>
                <a:blip r:embed="rId5"/>
                <a:stretch>
                  <a:fillRect l="-1796" r="-119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EF8959-DE62-6743-B3A6-A2D385DF7844}"/>
                  </a:ext>
                </a:extLst>
              </p:cNvPr>
              <p:cNvSpPr txBox="1"/>
              <p:nvPr/>
            </p:nvSpPr>
            <p:spPr>
              <a:xfrm>
                <a:off x="1039309" y="4171525"/>
                <a:ext cx="2379690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𝑚𝑚𝑠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EF8959-DE62-6743-B3A6-A2D385DF7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09" y="4171525"/>
                <a:ext cx="2379690" cy="726481"/>
              </a:xfrm>
              <a:prstGeom prst="rect">
                <a:avLst/>
              </a:prstGeom>
              <a:blipFill>
                <a:blip r:embed="rId6"/>
                <a:stretch>
                  <a:fillRect l="-39153" t="-153448" r="-1058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83FFAB-9F87-5D43-8064-692A34778337}"/>
                  </a:ext>
                </a:extLst>
              </p:cNvPr>
              <p:cNvSpPr txBox="1"/>
              <p:nvPr/>
            </p:nvSpPr>
            <p:spPr>
              <a:xfrm>
                <a:off x="4466022" y="4171525"/>
                <a:ext cx="2239779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𝑚𝑚𝑠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83FFAB-9F87-5D43-8064-692A34778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022" y="4171525"/>
                <a:ext cx="2239779" cy="726481"/>
              </a:xfrm>
              <a:prstGeom prst="rect">
                <a:avLst/>
              </a:prstGeom>
              <a:blipFill>
                <a:blip r:embed="rId7"/>
                <a:stretch>
                  <a:fillRect l="-42373" t="-153448" r="-1695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8F1DAFD-A363-C34D-801A-5A1C2CEB091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648224" y="3690812"/>
            <a:ext cx="1103780" cy="347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F2AEF0-F394-3E40-883D-ED366C14BA07}"/>
                  </a:ext>
                </a:extLst>
              </p:cNvPr>
              <p:cNvSpPr txBox="1"/>
              <p:nvPr/>
            </p:nvSpPr>
            <p:spPr>
              <a:xfrm>
                <a:off x="3754842" y="5063599"/>
                <a:ext cx="3304431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𝑐𝑠𝐼𝑃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𝑠𝑐𝑠𝐼𝑃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𝑐𝑣𝐼𝑃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𝑚𝑚𝑠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𝑠𝑐𝑣𝐼𝑃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F2AEF0-F394-3E40-883D-ED366C14B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842" y="5063599"/>
                <a:ext cx="3304431" cy="672172"/>
              </a:xfrm>
              <a:prstGeom prst="rect">
                <a:avLst/>
              </a:prstGeom>
              <a:blipFill>
                <a:blip r:embed="rId8"/>
                <a:stretch>
                  <a:fillRect l="-23372" t="-144444" r="-383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88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Edge-based Assemble of Diffusion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15987" y="3040767"/>
            <a:ext cx="8214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Recall, simplified equation with RHS from source term already provided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Iterate elements with a simple left-hand side rule: += L and -=R</a:t>
            </a:r>
          </a:p>
          <a:p>
            <a:r>
              <a:rPr lang="en-US" dirty="0"/>
              <a:t>	(note implicit conservation statement)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08132D-5471-9146-8FCC-806FE710BF17}"/>
              </a:ext>
            </a:extLst>
          </p:cNvPr>
          <p:cNvCxnSpPr/>
          <p:nvPr/>
        </p:nvCxnSpPr>
        <p:spPr>
          <a:xfrm>
            <a:off x="775072" y="5503692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8BC217-E849-2F4C-A0FE-560888F8C1A3}"/>
              </a:ext>
            </a:extLst>
          </p:cNvPr>
          <p:cNvSpPr/>
          <p:nvPr/>
        </p:nvSpPr>
        <p:spPr>
          <a:xfrm>
            <a:off x="637285" y="539494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624B3-B1FF-5246-8970-3D5B59912695}"/>
              </a:ext>
            </a:extLst>
          </p:cNvPr>
          <p:cNvSpPr txBox="1"/>
          <p:nvPr/>
        </p:nvSpPr>
        <p:spPr>
          <a:xfrm>
            <a:off x="1820657" y="53032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44396D-4BAF-A648-BE29-FBFFC68923F6}"/>
              </a:ext>
            </a:extLst>
          </p:cNvPr>
          <p:cNvSpPr/>
          <p:nvPr/>
        </p:nvSpPr>
        <p:spPr>
          <a:xfrm>
            <a:off x="3182151" y="542208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368370" y="50080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A33A1D-ECBA-E546-993B-33CFAE33DF79}"/>
              </a:ext>
            </a:extLst>
          </p:cNvPr>
          <p:cNvSpPr txBox="1"/>
          <p:nvPr/>
        </p:nvSpPr>
        <p:spPr>
          <a:xfrm>
            <a:off x="3140279" y="500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963FB-0413-EA4A-99BE-CA19345A79D8}"/>
              </a:ext>
            </a:extLst>
          </p:cNvPr>
          <p:cNvSpPr txBox="1"/>
          <p:nvPr/>
        </p:nvSpPr>
        <p:spPr>
          <a:xfrm>
            <a:off x="7265096" y="54989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A9AAAFC-5323-CC4E-BE7D-1860D09B6A94}"/>
              </a:ext>
            </a:extLst>
          </p:cNvPr>
          <p:cNvSpPr txBox="1">
            <a:spLocks/>
          </p:cNvSpPr>
          <p:nvPr/>
        </p:nvSpPr>
        <p:spPr>
          <a:xfrm>
            <a:off x="615987" y="1441701"/>
            <a:ext cx="7543800" cy="7674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buFont typeface="Arial" panose="020B0604020202020204" pitchFamily="34" charset="0"/>
              <a:buChar char="•"/>
            </a:pPr>
            <a:r>
              <a:rPr lang="en-US"/>
              <a:t>We will use a linear basis and solve this system over a small patch of linear bar elements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/>
              <p:nvPr/>
            </p:nvSpPr>
            <p:spPr>
              <a:xfrm>
                <a:off x="903329" y="5743194"/>
                <a:ext cx="1952586" cy="563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𝑠𝑐𝑠𝐼𝑃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29" y="5743194"/>
                <a:ext cx="1952586" cy="563488"/>
              </a:xfrm>
              <a:prstGeom prst="rect">
                <a:avLst/>
              </a:prstGeom>
              <a:blipFill>
                <a:blip r:embed="rId3"/>
                <a:stretch>
                  <a:fillRect l="-2597"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/>
              <p:nvPr/>
            </p:nvSpPr>
            <p:spPr>
              <a:xfrm>
                <a:off x="4079633" y="5308431"/>
                <a:ext cx="1739322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633" y="5308431"/>
                <a:ext cx="1739322" cy="522707"/>
              </a:xfrm>
              <a:prstGeom prst="rect">
                <a:avLst/>
              </a:prstGeom>
              <a:blipFill>
                <a:blip r:embed="rId4"/>
                <a:stretch>
                  <a:fillRect l="-2899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/>
              <p:nvPr/>
            </p:nvSpPr>
            <p:spPr>
              <a:xfrm>
                <a:off x="4110188" y="6067477"/>
                <a:ext cx="1734001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188" y="6067477"/>
                <a:ext cx="1734001" cy="522707"/>
              </a:xfrm>
              <a:prstGeom prst="rect">
                <a:avLst/>
              </a:prstGeom>
              <a:blipFill>
                <a:blip r:embed="rId5"/>
                <a:stretch>
                  <a:fillRect l="-2174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47EC6E7-CCE7-9D4A-9A75-7F2215886048}"/>
              </a:ext>
            </a:extLst>
          </p:cNvPr>
          <p:cNvSpPr/>
          <p:nvPr/>
        </p:nvSpPr>
        <p:spPr>
          <a:xfrm>
            <a:off x="753774" y="2209193"/>
            <a:ext cx="2532340" cy="373257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E2AA5A-7035-C24D-8121-B9A1F9C4DCD7}"/>
                  </a:ext>
                </a:extLst>
              </p:cNvPr>
              <p:cNvSpPr txBox="1"/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𝑐𝑠𝐼𝑃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𝑠𝑐𝑠𝐼𝑃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𝑠𝑐𝑣𝐼𝑃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𝑚𝑚𝑠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E2AA5A-7035-C24D-8121-B9A1F9C4D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blipFill>
                <a:blip r:embed="rId6"/>
                <a:stretch>
                  <a:fillRect l="-26201" t="-144444" r="-437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57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Edge-based Assemble of Diffusion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15987" y="3040767"/>
            <a:ext cx="8214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Recall, simplified equation with RHS from source term already provided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Iterate elements with a simple left-hand side rule: += L and -=R</a:t>
            </a:r>
          </a:p>
          <a:p>
            <a:r>
              <a:rPr lang="en-US" dirty="0"/>
              <a:t>	(note implicit conservation statement)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08132D-5471-9146-8FCC-806FE710BF17}"/>
              </a:ext>
            </a:extLst>
          </p:cNvPr>
          <p:cNvCxnSpPr/>
          <p:nvPr/>
        </p:nvCxnSpPr>
        <p:spPr>
          <a:xfrm>
            <a:off x="775072" y="5503692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8BC217-E849-2F4C-A0FE-560888F8C1A3}"/>
              </a:ext>
            </a:extLst>
          </p:cNvPr>
          <p:cNvSpPr/>
          <p:nvPr/>
        </p:nvSpPr>
        <p:spPr>
          <a:xfrm>
            <a:off x="637285" y="539494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624B3-B1FF-5246-8970-3D5B59912695}"/>
              </a:ext>
            </a:extLst>
          </p:cNvPr>
          <p:cNvSpPr txBox="1"/>
          <p:nvPr/>
        </p:nvSpPr>
        <p:spPr>
          <a:xfrm>
            <a:off x="1820657" y="53032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44396D-4BAF-A648-BE29-FBFFC68923F6}"/>
              </a:ext>
            </a:extLst>
          </p:cNvPr>
          <p:cNvSpPr/>
          <p:nvPr/>
        </p:nvSpPr>
        <p:spPr>
          <a:xfrm>
            <a:off x="3182151" y="542208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368370" y="50080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A33A1D-ECBA-E546-993B-33CFAE33DF79}"/>
              </a:ext>
            </a:extLst>
          </p:cNvPr>
          <p:cNvSpPr txBox="1"/>
          <p:nvPr/>
        </p:nvSpPr>
        <p:spPr>
          <a:xfrm>
            <a:off x="3140279" y="500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963FB-0413-EA4A-99BE-CA19345A79D8}"/>
              </a:ext>
            </a:extLst>
          </p:cNvPr>
          <p:cNvSpPr txBox="1"/>
          <p:nvPr/>
        </p:nvSpPr>
        <p:spPr>
          <a:xfrm>
            <a:off x="7265096" y="54989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A9AAAFC-5323-CC4E-BE7D-1860D09B6A94}"/>
              </a:ext>
            </a:extLst>
          </p:cNvPr>
          <p:cNvSpPr txBox="1">
            <a:spLocks/>
          </p:cNvSpPr>
          <p:nvPr/>
        </p:nvSpPr>
        <p:spPr>
          <a:xfrm>
            <a:off x="615987" y="1441701"/>
            <a:ext cx="7543800" cy="7674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buFont typeface="Arial" panose="020B0604020202020204" pitchFamily="34" charset="0"/>
              <a:buChar char="•"/>
            </a:pPr>
            <a:r>
              <a:rPr lang="en-US"/>
              <a:t>We will use a linear basis and solve this system over a small patch of linear bar elements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/>
              <p:nvPr/>
            </p:nvSpPr>
            <p:spPr>
              <a:xfrm>
                <a:off x="903329" y="5743194"/>
                <a:ext cx="2015616" cy="563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𝑠𝑐𝑠𝐼𝑃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29" y="5743194"/>
                <a:ext cx="2015616" cy="563488"/>
              </a:xfrm>
              <a:prstGeom prst="rect">
                <a:avLst/>
              </a:prstGeom>
              <a:blipFill>
                <a:blip r:embed="rId3"/>
                <a:stretch>
                  <a:fillRect l="-629"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/>
              <p:nvPr/>
            </p:nvSpPr>
            <p:spPr>
              <a:xfrm>
                <a:off x="4079633" y="5308431"/>
                <a:ext cx="1802353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633" y="5308431"/>
                <a:ext cx="1802353" cy="522707"/>
              </a:xfrm>
              <a:prstGeom prst="rect">
                <a:avLst/>
              </a:prstGeom>
              <a:blipFill>
                <a:blip r:embed="rId4"/>
                <a:stretch>
                  <a:fillRect l="-699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/>
              <p:nvPr/>
            </p:nvSpPr>
            <p:spPr>
              <a:xfrm>
                <a:off x="4110188" y="6067477"/>
                <a:ext cx="1797030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188" y="6067477"/>
                <a:ext cx="1797030" cy="522707"/>
              </a:xfrm>
              <a:prstGeom prst="rect">
                <a:avLst/>
              </a:prstGeom>
              <a:blipFill>
                <a:blip r:embed="rId5"/>
                <a:stretch>
                  <a:fillRect l="-699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8E74A92-EE49-F247-A0A1-A37461F2C479}"/>
              </a:ext>
            </a:extLst>
          </p:cNvPr>
          <p:cNvSpPr/>
          <p:nvPr/>
        </p:nvSpPr>
        <p:spPr>
          <a:xfrm>
            <a:off x="3290146" y="2209193"/>
            <a:ext cx="2532340" cy="373257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5620C7-245E-1C4C-A132-783A9EC3E22D}"/>
                  </a:ext>
                </a:extLst>
              </p:cNvPr>
              <p:cNvSpPr txBox="1"/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𝑐𝑠𝐼𝑃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𝑠𝑐𝑠𝐼𝑃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𝑠𝑐𝑣𝐼𝑃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𝑚𝑚𝑠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5620C7-245E-1C4C-A132-783A9EC3E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blipFill>
                <a:blip r:embed="rId6"/>
                <a:stretch>
                  <a:fillRect l="-26201" t="-144444" r="-437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523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Edge-based Assemble of Diffusion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15987" y="3040767"/>
            <a:ext cx="8214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Recall, simplified equation with RHS from source term already provided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Iterate elements with a simple left-hand side rule: += L and -=R</a:t>
            </a:r>
          </a:p>
          <a:p>
            <a:r>
              <a:rPr lang="en-US" dirty="0"/>
              <a:t>	(note implicit conservation statement)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08132D-5471-9146-8FCC-806FE710BF17}"/>
              </a:ext>
            </a:extLst>
          </p:cNvPr>
          <p:cNvCxnSpPr/>
          <p:nvPr/>
        </p:nvCxnSpPr>
        <p:spPr>
          <a:xfrm>
            <a:off x="775072" y="5503692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8BC217-E849-2F4C-A0FE-560888F8C1A3}"/>
              </a:ext>
            </a:extLst>
          </p:cNvPr>
          <p:cNvSpPr/>
          <p:nvPr/>
        </p:nvSpPr>
        <p:spPr>
          <a:xfrm>
            <a:off x="637285" y="539494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624B3-B1FF-5246-8970-3D5B59912695}"/>
              </a:ext>
            </a:extLst>
          </p:cNvPr>
          <p:cNvSpPr txBox="1"/>
          <p:nvPr/>
        </p:nvSpPr>
        <p:spPr>
          <a:xfrm>
            <a:off x="1820657" y="53032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44396D-4BAF-A648-BE29-FBFFC68923F6}"/>
              </a:ext>
            </a:extLst>
          </p:cNvPr>
          <p:cNvSpPr/>
          <p:nvPr/>
        </p:nvSpPr>
        <p:spPr>
          <a:xfrm>
            <a:off x="3182151" y="542208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368370" y="50080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A33A1D-ECBA-E546-993B-33CFAE33DF79}"/>
              </a:ext>
            </a:extLst>
          </p:cNvPr>
          <p:cNvSpPr txBox="1"/>
          <p:nvPr/>
        </p:nvSpPr>
        <p:spPr>
          <a:xfrm>
            <a:off x="3140279" y="500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963FB-0413-EA4A-99BE-CA19345A79D8}"/>
              </a:ext>
            </a:extLst>
          </p:cNvPr>
          <p:cNvSpPr txBox="1"/>
          <p:nvPr/>
        </p:nvSpPr>
        <p:spPr>
          <a:xfrm>
            <a:off x="7265096" y="54989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3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A9AAAFC-5323-CC4E-BE7D-1860D09B6A94}"/>
              </a:ext>
            </a:extLst>
          </p:cNvPr>
          <p:cNvSpPr txBox="1">
            <a:spLocks/>
          </p:cNvSpPr>
          <p:nvPr/>
        </p:nvSpPr>
        <p:spPr>
          <a:xfrm>
            <a:off x="615987" y="1441701"/>
            <a:ext cx="7543800" cy="7674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buFont typeface="Arial" panose="020B0604020202020204" pitchFamily="34" charset="0"/>
              <a:buChar char="•"/>
            </a:pPr>
            <a:r>
              <a:rPr lang="en-US"/>
              <a:t>We will use a linear basis and solve this system over a small patch of linear bar elements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/>
              <p:nvPr/>
            </p:nvSpPr>
            <p:spPr>
              <a:xfrm>
                <a:off x="903329" y="5743194"/>
                <a:ext cx="2015616" cy="563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𝑠𝑐𝑠𝐼𝑃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29" y="5743194"/>
                <a:ext cx="2015616" cy="563488"/>
              </a:xfrm>
              <a:prstGeom prst="rect">
                <a:avLst/>
              </a:prstGeom>
              <a:blipFill>
                <a:blip r:embed="rId3"/>
                <a:stretch>
                  <a:fillRect l="-629"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/>
              <p:nvPr/>
            </p:nvSpPr>
            <p:spPr>
              <a:xfrm>
                <a:off x="4079633" y="5308431"/>
                <a:ext cx="1802353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633" y="5308431"/>
                <a:ext cx="1802353" cy="522707"/>
              </a:xfrm>
              <a:prstGeom prst="rect">
                <a:avLst/>
              </a:prstGeom>
              <a:blipFill>
                <a:blip r:embed="rId4"/>
                <a:stretch>
                  <a:fillRect l="-699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/>
              <p:nvPr/>
            </p:nvSpPr>
            <p:spPr>
              <a:xfrm>
                <a:off x="4110188" y="6067477"/>
                <a:ext cx="1797030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188" y="6067477"/>
                <a:ext cx="1797030" cy="522707"/>
              </a:xfrm>
              <a:prstGeom prst="rect">
                <a:avLst/>
              </a:prstGeom>
              <a:blipFill>
                <a:blip r:embed="rId5"/>
                <a:stretch>
                  <a:fillRect l="-699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79F290FB-AA28-7C4E-8EE1-922645626C07}"/>
              </a:ext>
            </a:extLst>
          </p:cNvPr>
          <p:cNvSpPr/>
          <p:nvPr/>
        </p:nvSpPr>
        <p:spPr>
          <a:xfrm>
            <a:off x="5859172" y="2209193"/>
            <a:ext cx="2532340" cy="373257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A7870E-92D7-C14A-BA60-2A5D3DFD017B}"/>
                  </a:ext>
                </a:extLst>
              </p:cNvPr>
              <p:cNvSpPr txBox="1"/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𝑐𝑠𝐼𝑃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𝑠𝑐𝑠𝐼𝑃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𝑠𝑐𝑣𝐼𝑃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𝑚𝑚𝑠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A7870E-92D7-C14A-BA60-2A5D3DFD0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blipFill>
                <a:blip r:embed="rId6"/>
                <a:stretch>
                  <a:fillRect l="-26201" t="-144444" r="-437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32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4917</TotalTime>
  <Words>2764</Words>
  <Application>Microsoft Macintosh PowerPoint</Application>
  <PresentationFormat>On-screen Show (4:3)</PresentationFormat>
  <Paragraphs>599</Paragraphs>
  <Slides>35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Arial</vt:lpstr>
      <vt:lpstr>Calibri</vt:lpstr>
      <vt:lpstr>Cambria Math</vt:lpstr>
      <vt:lpstr>Courier</vt:lpstr>
      <vt:lpstr>Garamond</vt:lpstr>
      <vt:lpstr>Gill Sans MT</vt:lpstr>
      <vt:lpstr>symbol</vt:lpstr>
      <vt:lpstr>symbol</vt:lpstr>
      <vt:lpstr>Times</vt:lpstr>
      <vt:lpstr>Trebuchet MS</vt:lpstr>
      <vt:lpstr>Wingdings</vt:lpstr>
      <vt:lpstr>Sandia2018_4x3</vt:lpstr>
      <vt:lpstr>Equation</vt:lpstr>
      <vt:lpstr>PowerPoint Presentation</vt:lpstr>
      <vt:lpstr>Review of Discretization Options</vt:lpstr>
      <vt:lpstr>Equal Order Interpolation Edge-Based Vertex-Centered (EBVC) Finite Volume</vt:lpstr>
      <vt:lpstr>Example of a Quadratic Basis Function</vt:lpstr>
      <vt:lpstr>Running a CFD Simulation: Essential Attributes</vt:lpstr>
      <vt:lpstr>Simple One-D MMS Example; General Form</vt:lpstr>
      <vt:lpstr>Simple One-D MMS Example; Edge-based Assemble of Diffusion</vt:lpstr>
      <vt:lpstr>Simple One-D MMS Example; Edge-based Assemble of Diffusion</vt:lpstr>
      <vt:lpstr>Simple One-D MMS Example; Edge-based Assemble of Diffusion</vt:lpstr>
      <vt:lpstr>Simple One-D MMS Example;  Collect all of the lhs entries</vt:lpstr>
      <vt:lpstr>Model Passive Scalar Transport; Heaviside Test Function</vt:lpstr>
      <vt:lpstr>Model Passive Scalar Transport: Fully Implicit</vt:lpstr>
      <vt:lpstr>Model Passive Scalar Transport: Fully Implicit</vt:lpstr>
      <vt:lpstr>Model Passive Scalar Transport: Coupling</vt:lpstr>
      <vt:lpstr>Model Passive Scalar Transport: Coupling</vt:lpstr>
      <vt:lpstr>Deep Dive on EBVC</vt:lpstr>
      <vt:lpstr>Deep Dive on EBVC: Node and Edge-loops</vt:lpstr>
      <vt:lpstr>Deep Dive on EBVC: Implicit Time Discretization</vt:lpstr>
      <vt:lpstr>Deep Dive on EBVC: Implicit Time Discretization (Code)</vt:lpstr>
      <vt:lpstr>Deep Dive on EBVC: Source Term Discretization</vt:lpstr>
      <vt:lpstr>Deep Dive on EBVC: Source Term Discretization (Code)</vt:lpstr>
      <vt:lpstr>Deep Dive on EBVC: Advection Discretization (no stabilization)</vt:lpstr>
      <vt:lpstr>Deep Dive on EBVC: Advection Discretization (Code)</vt:lpstr>
      <vt:lpstr>Upwind Operators; Scalar Z </vt:lpstr>
      <vt:lpstr>Pseudo Higher-order Upwind </vt:lpstr>
      <vt:lpstr>Deep Dive on EBVC: Diffusion Discretization</vt:lpstr>
      <vt:lpstr>Deep Dive on EBVC: Diffusion Discretization</vt:lpstr>
      <vt:lpstr>Deep Dive on EBVC: Diffusion Discretization (code)</vt:lpstr>
      <vt:lpstr>Deep Dive on Nodal Gradient Operator: An Alternative View</vt:lpstr>
      <vt:lpstr>Types of Boundary Conditions</vt:lpstr>
      <vt:lpstr>Deep Dive on EBVC: Example Case</vt:lpstr>
      <vt:lpstr>Deep Dive on EBVC: Example Viz (Passive Scalar)</vt:lpstr>
      <vt:lpstr>Some Interesting Configurations: Flow Parameters</vt:lpstr>
      <vt:lpstr>Some Interesting Configurations</vt:lpstr>
      <vt:lpstr>Common low-Mach Discretization Approaches: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Stefan P. Domino</cp:lastModifiedBy>
  <cp:revision>234</cp:revision>
  <cp:lastPrinted>2022-04-19T16:21:38Z</cp:lastPrinted>
  <dcterms:created xsi:type="dcterms:W3CDTF">2017-10-14T01:15:26Z</dcterms:created>
  <dcterms:modified xsi:type="dcterms:W3CDTF">2022-04-21T15:47:44Z</dcterms:modified>
</cp:coreProperties>
</file>